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87" r:id="rId6"/>
    <p:sldId id="262" r:id="rId7"/>
    <p:sldId id="263" r:id="rId8"/>
    <p:sldId id="268" r:id="rId9"/>
    <p:sldId id="264" r:id="rId10"/>
    <p:sldId id="267" r:id="rId11"/>
    <p:sldId id="271" r:id="rId12"/>
    <p:sldId id="265" r:id="rId13"/>
    <p:sldId id="274" r:id="rId14"/>
    <p:sldId id="269" r:id="rId15"/>
    <p:sldId id="270" r:id="rId16"/>
    <p:sldId id="276" r:id="rId17"/>
    <p:sldId id="275" r:id="rId18"/>
    <p:sldId id="278" r:id="rId19"/>
    <p:sldId id="277" r:id="rId20"/>
    <p:sldId id="279" r:id="rId21"/>
    <p:sldId id="280" r:id="rId22"/>
    <p:sldId id="273" r:id="rId23"/>
    <p:sldId id="281" r:id="rId24"/>
    <p:sldId id="272" r:id="rId25"/>
    <p:sldId id="260" r:id="rId26"/>
    <p:sldId id="261" r:id="rId27"/>
    <p:sldId id="283"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5BF6E-4719-4F25-8E9C-8102D6A6A165}"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A594CADC-2FAF-494B-808E-5FC399E13416}">
      <dgm:prSet phldrT="[Text]" custT="1"/>
      <dgm:spPr/>
      <dgm:t>
        <a:bodyPr/>
        <a:lstStyle/>
        <a:p>
          <a:r>
            <a:rPr lang="en-US" sz="3600" dirty="0"/>
            <a:t>Actors</a:t>
          </a:r>
        </a:p>
      </dgm:t>
    </dgm:pt>
    <dgm:pt modelId="{2BEDEC9C-DE24-423A-8EB0-8DCCB4EC39F2}" type="parTrans" cxnId="{C7FA5DAE-0D78-464A-A784-0B128494CD07}">
      <dgm:prSet/>
      <dgm:spPr/>
      <dgm:t>
        <a:bodyPr/>
        <a:lstStyle/>
        <a:p>
          <a:endParaRPr lang="en-US"/>
        </a:p>
      </dgm:t>
    </dgm:pt>
    <dgm:pt modelId="{E1F56D80-D93D-4AA6-97C3-C7A7B0936134}" type="sibTrans" cxnId="{C7FA5DAE-0D78-464A-A784-0B128494CD07}">
      <dgm:prSet/>
      <dgm:spPr/>
      <dgm:t>
        <a:bodyPr/>
        <a:lstStyle/>
        <a:p>
          <a:endParaRPr lang="en-US"/>
        </a:p>
      </dgm:t>
    </dgm:pt>
    <dgm:pt modelId="{74A94905-C493-43D0-BFFE-E3AFA18ACAFD}">
      <dgm:prSet phldrT="[Text]"/>
      <dgm:spPr/>
      <dgm:t>
        <a:bodyPr/>
        <a:lstStyle/>
        <a:p>
          <a:r>
            <a:rPr lang="en-US" dirty="0"/>
            <a:t>Task and its meaning</a:t>
          </a:r>
        </a:p>
      </dgm:t>
    </dgm:pt>
    <dgm:pt modelId="{95F4CC8E-EA54-48E1-B221-4D4FEDAB8A18}" type="parTrans" cxnId="{E34F6309-77CF-4448-B6D5-C1CB0D3BF044}">
      <dgm:prSet/>
      <dgm:spPr/>
      <dgm:t>
        <a:bodyPr/>
        <a:lstStyle/>
        <a:p>
          <a:endParaRPr lang="en-US"/>
        </a:p>
      </dgm:t>
    </dgm:pt>
    <dgm:pt modelId="{3EA99E55-035C-4B0F-9931-094CC40BB811}" type="sibTrans" cxnId="{E34F6309-77CF-4448-B6D5-C1CB0D3BF044}">
      <dgm:prSet/>
      <dgm:spPr/>
      <dgm:t>
        <a:bodyPr/>
        <a:lstStyle/>
        <a:p>
          <a:endParaRPr lang="en-US"/>
        </a:p>
      </dgm:t>
    </dgm:pt>
    <dgm:pt modelId="{300F19FA-5099-42AE-BA4F-2EF62BEBDC91}">
      <dgm:prSet phldrT="[Text]"/>
      <dgm:spPr/>
      <dgm:t>
        <a:bodyPr/>
        <a:lstStyle/>
        <a:p>
          <a:r>
            <a:rPr lang="en-US" dirty="0"/>
            <a:t>Context institutional</a:t>
          </a:r>
        </a:p>
      </dgm:t>
    </dgm:pt>
    <dgm:pt modelId="{7E7EAC1D-A75C-44DE-9555-105F89A7AE9D}" type="parTrans" cxnId="{12243DB4-F1F0-4776-BA85-FD0F6F2D4431}">
      <dgm:prSet/>
      <dgm:spPr/>
      <dgm:t>
        <a:bodyPr/>
        <a:lstStyle/>
        <a:p>
          <a:endParaRPr lang="en-US"/>
        </a:p>
      </dgm:t>
    </dgm:pt>
    <dgm:pt modelId="{DE2710AD-4DB9-493C-8F56-673BCFD0215E}" type="sibTrans" cxnId="{12243DB4-F1F0-4776-BA85-FD0F6F2D4431}">
      <dgm:prSet/>
      <dgm:spPr/>
      <dgm:t>
        <a:bodyPr/>
        <a:lstStyle/>
        <a:p>
          <a:endParaRPr lang="en-US"/>
        </a:p>
      </dgm:t>
    </dgm:pt>
    <dgm:pt modelId="{181D85B4-377E-47A2-8110-A8575A892F2E}">
      <dgm:prSet phldrT="[Text]"/>
      <dgm:spPr/>
      <dgm:t>
        <a:bodyPr/>
        <a:lstStyle/>
        <a:p>
          <a:r>
            <a:rPr lang="en-US" dirty="0"/>
            <a:t>Context social and cultural</a:t>
          </a:r>
        </a:p>
      </dgm:t>
    </dgm:pt>
    <dgm:pt modelId="{E0CF203F-BDB2-49C3-B76F-9556B9AA78BA}" type="parTrans" cxnId="{0D60A6A0-B68F-48B3-BB28-3B7B8767C7AA}">
      <dgm:prSet/>
      <dgm:spPr/>
      <dgm:t>
        <a:bodyPr/>
        <a:lstStyle/>
        <a:p>
          <a:endParaRPr lang="en-US"/>
        </a:p>
      </dgm:t>
    </dgm:pt>
    <dgm:pt modelId="{21BC8F55-AE2D-4D2D-BA29-8BA76AD84079}" type="sibTrans" cxnId="{0D60A6A0-B68F-48B3-BB28-3B7B8767C7AA}">
      <dgm:prSet/>
      <dgm:spPr/>
      <dgm:t>
        <a:bodyPr/>
        <a:lstStyle/>
        <a:p>
          <a:endParaRPr lang="en-US"/>
        </a:p>
      </dgm:t>
    </dgm:pt>
    <dgm:pt modelId="{F396C64E-C0D1-4E1D-9E79-5DD13E6BD662}">
      <dgm:prSet phldrT="[Text]"/>
      <dgm:spPr/>
      <dgm:t>
        <a:bodyPr/>
        <a:lstStyle/>
        <a:p>
          <a:r>
            <a:rPr lang="en-US" dirty="0"/>
            <a:t>Context political</a:t>
          </a:r>
        </a:p>
      </dgm:t>
    </dgm:pt>
    <dgm:pt modelId="{B0E666D3-3E8E-4D87-9BBA-5E3832AB87C8}" type="parTrans" cxnId="{374D444C-571A-4E74-943F-1DD53C6092B2}">
      <dgm:prSet/>
      <dgm:spPr/>
      <dgm:t>
        <a:bodyPr/>
        <a:lstStyle/>
        <a:p>
          <a:endParaRPr lang="en-US"/>
        </a:p>
      </dgm:t>
    </dgm:pt>
    <dgm:pt modelId="{07C5E307-A4FE-4A89-9765-8AADD9C07F6B}" type="sibTrans" cxnId="{374D444C-571A-4E74-943F-1DD53C6092B2}">
      <dgm:prSet/>
      <dgm:spPr/>
      <dgm:t>
        <a:bodyPr/>
        <a:lstStyle/>
        <a:p>
          <a:endParaRPr lang="en-US"/>
        </a:p>
      </dgm:t>
    </dgm:pt>
    <dgm:pt modelId="{8E562D2B-4A3C-4295-8C53-2B270EE7BAA7}">
      <dgm:prSet/>
      <dgm:spPr/>
      <dgm:t>
        <a:bodyPr/>
        <a:lstStyle/>
        <a:p>
          <a:r>
            <a:rPr lang="en-US" dirty="0"/>
            <a:t>Tools and technologies</a:t>
          </a:r>
        </a:p>
      </dgm:t>
    </dgm:pt>
    <dgm:pt modelId="{D38639C7-28C6-4B5B-8FBB-FBCBFAE91DFE}" type="parTrans" cxnId="{0544A2C5-F060-4449-9B03-622007897E8A}">
      <dgm:prSet/>
      <dgm:spPr/>
      <dgm:t>
        <a:bodyPr/>
        <a:lstStyle/>
        <a:p>
          <a:endParaRPr lang="en-US"/>
        </a:p>
      </dgm:t>
    </dgm:pt>
    <dgm:pt modelId="{E0D318CF-2587-44A8-92A4-D676F99FF960}" type="sibTrans" cxnId="{0544A2C5-F060-4449-9B03-622007897E8A}">
      <dgm:prSet/>
      <dgm:spPr/>
      <dgm:t>
        <a:bodyPr/>
        <a:lstStyle/>
        <a:p>
          <a:endParaRPr lang="en-US"/>
        </a:p>
      </dgm:t>
    </dgm:pt>
    <dgm:pt modelId="{47D7150A-E3BA-469A-9A70-49AA34033CED}">
      <dgm:prSet/>
      <dgm:spPr/>
      <dgm:t>
        <a:bodyPr/>
        <a:lstStyle/>
        <a:p>
          <a:r>
            <a:rPr lang="en-US" dirty="0"/>
            <a:t>Objects</a:t>
          </a:r>
        </a:p>
      </dgm:t>
    </dgm:pt>
    <dgm:pt modelId="{9CB91406-7363-482B-B88B-43D9C3D0936E}" type="parTrans" cxnId="{0BCDD5F1-4D70-4CD1-9F87-5703E3899E98}">
      <dgm:prSet/>
      <dgm:spPr/>
      <dgm:t>
        <a:bodyPr/>
        <a:lstStyle/>
        <a:p>
          <a:endParaRPr lang="en-US"/>
        </a:p>
      </dgm:t>
    </dgm:pt>
    <dgm:pt modelId="{80816CA6-9D00-4053-8BA5-9E6EEAE694B0}" type="sibTrans" cxnId="{0BCDD5F1-4D70-4CD1-9F87-5703E3899E98}">
      <dgm:prSet/>
      <dgm:spPr/>
      <dgm:t>
        <a:bodyPr/>
        <a:lstStyle/>
        <a:p>
          <a:endParaRPr lang="en-US"/>
        </a:p>
      </dgm:t>
    </dgm:pt>
    <dgm:pt modelId="{4F7494DB-A26A-4EDB-86EC-5A98942D8067}">
      <dgm:prSet/>
      <dgm:spPr/>
      <dgm:t>
        <a:bodyPr/>
        <a:lstStyle/>
        <a:p>
          <a:r>
            <a:rPr lang="en-US" dirty="0"/>
            <a:t>Identities</a:t>
          </a:r>
        </a:p>
      </dgm:t>
    </dgm:pt>
    <dgm:pt modelId="{7BF895FA-2687-4C57-BF39-0BD335F91321}" type="parTrans" cxnId="{7D5B1C33-B97B-40CB-885D-8A8D92232E92}">
      <dgm:prSet/>
      <dgm:spPr/>
      <dgm:t>
        <a:bodyPr/>
        <a:lstStyle/>
        <a:p>
          <a:endParaRPr lang="en-US"/>
        </a:p>
      </dgm:t>
    </dgm:pt>
    <dgm:pt modelId="{6038406C-A31C-4511-8B8B-E153DFB21AFA}" type="sibTrans" cxnId="{7D5B1C33-B97B-40CB-885D-8A8D92232E92}">
      <dgm:prSet/>
      <dgm:spPr/>
      <dgm:t>
        <a:bodyPr/>
        <a:lstStyle/>
        <a:p>
          <a:endParaRPr lang="en-US"/>
        </a:p>
      </dgm:t>
    </dgm:pt>
    <dgm:pt modelId="{6CE8DC76-C7DF-4E18-BF41-45B84C6C1488}">
      <dgm:prSet/>
      <dgm:spPr/>
      <dgm:t>
        <a:bodyPr/>
        <a:lstStyle/>
        <a:p>
          <a:r>
            <a:rPr lang="en-US" dirty="0"/>
            <a:t>Relationships</a:t>
          </a:r>
        </a:p>
      </dgm:t>
    </dgm:pt>
    <dgm:pt modelId="{CC875505-6AAB-46E2-AF5E-E6A60862D517}" type="sibTrans" cxnId="{20B99B4B-A4EA-4781-A48A-85921C4DA5C5}">
      <dgm:prSet/>
      <dgm:spPr/>
      <dgm:t>
        <a:bodyPr/>
        <a:lstStyle/>
        <a:p>
          <a:endParaRPr lang="en-US"/>
        </a:p>
      </dgm:t>
    </dgm:pt>
    <dgm:pt modelId="{3EB56E7F-2A57-4672-B432-4D93D7391505}" type="parTrans" cxnId="{20B99B4B-A4EA-4781-A48A-85921C4DA5C5}">
      <dgm:prSet/>
      <dgm:spPr/>
      <dgm:t>
        <a:bodyPr/>
        <a:lstStyle/>
        <a:p>
          <a:endParaRPr lang="en-US"/>
        </a:p>
      </dgm:t>
    </dgm:pt>
    <dgm:pt modelId="{FD72BADB-5577-42F3-8594-7AE0E3A3C023}">
      <dgm:prSet/>
      <dgm:spPr/>
      <dgm:t>
        <a:bodyPr/>
        <a:lstStyle/>
        <a:p>
          <a:r>
            <a:rPr lang="en-US"/>
            <a:t>Context personal</a:t>
          </a:r>
          <a:endParaRPr lang="en-US" dirty="0"/>
        </a:p>
      </dgm:t>
    </dgm:pt>
    <dgm:pt modelId="{227D02B8-A2A1-4A5C-B105-81494F209B17}" type="parTrans" cxnId="{980E3542-2658-411A-BFD9-5C9B813BB4EB}">
      <dgm:prSet/>
      <dgm:spPr/>
      <dgm:t>
        <a:bodyPr/>
        <a:lstStyle/>
        <a:p>
          <a:endParaRPr lang="en-US"/>
        </a:p>
      </dgm:t>
    </dgm:pt>
    <dgm:pt modelId="{B66251BB-3406-4A9A-8FD9-B0FDEEB9008D}" type="sibTrans" cxnId="{980E3542-2658-411A-BFD9-5C9B813BB4EB}">
      <dgm:prSet/>
      <dgm:spPr/>
      <dgm:t>
        <a:bodyPr/>
        <a:lstStyle/>
        <a:p>
          <a:endParaRPr lang="en-US"/>
        </a:p>
      </dgm:t>
    </dgm:pt>
    <dgm:pt modelId="{634A9569-5B48-42A9-8262-1E3642119558}">
      <dgm:prSet/>
      <dgm:spPr/>
      <dgm:t>
        <a:bodyPr/>
        <a:lstStyle/>
        <a:p>
          <a:r>
            <a:rPr lang="en-US" dirty="0"/>
            <a:t>Motivation /Purposes</a:t>
          </a:r>
        </a:p>
      </dgm:t>
    </dgm:pt>
    <dgm:pt modelId="{89294953-F5AD-4393-AF64-929D3E63B449}" type="parTrans" cxnId="{F5B3A764-133D-450C-A8A2-2AE44A58299B}">
      <dgm:prSet/>
      <dgm:spPr/>
      <dgm:t>
        <a:bodyPr/>
        <a:lstStyle/>
        <a:p>
          <a:endParaRPr lang="en-US"/>
        </a:p>
      </dgm:t>
    </dgm:pt>
    <dgm:pt modelId="{2DBE7EB1-81A7-44AF-9A0C-60C68A609476}" type="sibTrans" cxnId="{F5B3A764-133D-450C-A8A2-2AE44A58299B}">
      <dgm:prSet/>
      <dgm:spPr/>
      <dgm:t>
        <a:bodyPr/>
        <a:lstStyle/>
        <a:p>
          <a:endParaRPr lang="en-US"/>
        </a:p>
      </dgm:t>
    </dgm:pt>
    <dgm:pt modelId="{57F957FE-ADAA-45E9-B9B0-4DB54A5E7559}">
      <dgm:prSet/>
      <dgm:spPr/>
      <dgm:t>
        <a:bodyPr/>
        <a:lstStyle/>
        <a:p>
          <a:r>
            <a:rPr lang="en-US" dirty="0"/>
            <a:t>To be added…</a:t>
          </a:r>
        </a:p>
      </dgm:t>
    </dgm:pt>
    <dgm:pt modelId="{C4E22745-BDCD-41CB-87F9-419A2C8FC1B7}" type="parTrans" cxnId="{4C01C7C8-E889-4066-8867-445ECD7DD3FB}">
      <dgm:prSet/>
      <dgm:spPr/>
      <dgm:t>
        <a:bodyPr/>
        <a:lstStyle/>
        <a:p>
          <a:endParaRPr lang="en-US"/>
        </a:p>
      </dgm:t>
    </dgm:pt>
    <dgm:pt modelId="{CB455CE8-CA47-4A7F-A7B8-3907896F9871}" type="sibTrans" cxnId="{4C01C7C8-E889-4066-8867-445ECD7DD3FB}">
      <dgm:prSet/>
      <dgm:spPr/>
      <dgm:t>
        <a:bodyPr/>
        <a:lstStyle/>
        <a:p>
          <a:endParaRPr lang="en-US"/>
        </a:p>
      </dgm:t>
    </dgm:pt>
    <dgm:pt modelId="{9B130B83-93D4-48A9-9B9D-374359E1418C}" type="pres">
      <dgm:prSet presAssocID="{0F55BF6E-4719-4F25-8E9C-8102D6A6A165}" presName="composite" presStyleCnt="0">
        <dgm:presLayoutVars>
          <dgm:chMax val="1"/>
          <dgm:dir/>
          <dgm:resizeHandles val="exact"/>
        </dgm:presLayoutVars>
      </dgm:prSet>
      <dgm:spPr/>
    </dgm:pt>
    <dgm:pt modelId="{14CCDAEF-4DFB-43D9-B6F0-6D24A496BF93}" type="pres">
      <dgm:prSet presAssocID="{0F55BF6E-4719-4F25-8E9C-8102D6A6A165}" presName="radial" presStyleCnt="0">
        <dgm:presLayoutVars>
          <dgm:animLvl val="ctr"/>
        </dgm:presLayoutVars>
      </dgm:prSet>
      <dgm:spPr/>
    </dgm:pt>
    <dgm:pt modelId="{19BEAB76-3DA6-46D7-822A-30DD193D432B}" type="pres">
      <dgm:prSet presAssocID="{A594CADC-2FAF-494B-808E-5FC399E13416}" presName="centerShape" presStyleLbl="vennNode1" presStyleIdx="0" presStyleCnt="12"/>
      <dgm:spPr/>
    </dgm:pt>
    <dgm:pt modelId="{720EE4A9-9934-4D61-961D-0B51B5317A24}" type="pres">
      <dgm:prSet presAssocID="{74A94905-C493-43D0-BFFE-E3AFA18ACAFD}" presName="node" presStyleLbl="vennNode1" presStyleIdx="1" presStyleCnt="12">
        <dgm:presLayoutVars>
          <dgm:bulletEnabled val="1"/>
        </dgm:presLayoutVars>
      </dgm:prSet>
      <dgm:spPr/>
    </dgm:pt>
    <dgm:pt modelId="{11AD25D0-147D-4A2C-A4D5-DDE996CD1990}" type="pres">
      <dgm:prSet presAssocID="{634A9569-5B48-42A9-8262-1E3642119558}" presName="node" presStyleLbl="vennNode1" presStyleIdx="2" presStyleCnt="12">
        <dgm:presLayoutVars>
          <dgm:bulletEnabled val="1"/>
        </dgm:presLayoutVars>
      </dgm:prSet>
      <dgm:spPr/>
    </dgm:pt>
    <dgm:pt modelId="{8A85ACC8-6032-4DE1-858C-6FB49ECD368D}" type="pres">
      <dgm:prSet presAssocID="{FD72BADB-5577-42F3-8594-7AE0E3A3C023}" presName="node" presStyleLbl="vennNode1" presStyleIdx="3" presStyleCnt="12">
        <dgm:presLayoutVars>
          <dgm:bulletEnabled val="1"/>
        </dgm:presLayoutVars>
      </dgm:prSet>
      <dgm:spPr/>
    </dgm:pt>
    <dgm:pt modelId="{5861443F-422E-4A2B-A8D9-AB8D788676E3}" type="pres">
      <dgm:prSet presAssocID="{300F19FA-5099-42AE-BA4F-2EF62BEBDC91}" presName="node" presStyleLbl="vennNode1" presStyleIdx="4" presStyleCnt="12">
        <dgm:presLayoutVars>
          <dgm:bulletEnabled val="1"/>
        </dgm:presLayoutVars>
      </dgm:prSet>
      <dgm:spPr/>
    </dgm:pt>
    <dgm:pt modelId="{52A86BA3-74E1-4937-BA5F-30FC30C991C7}" type="pres">
      <dgm:prSet presAssocID="{181D85B4-377E-47A2-8110-A8575A892F2E}" presName="node" presStyleLbl="vennNode1" presStyleIdx="5" presStyleCnt="12">
        <dgm:presLayoutVars>
          <dgm:bulletEnabled val="1"/>
        </dgm:presLayoutVars>
      </dgm:prSet>
      <dgm:spPr/>
    </dgm:pt>
    <dgm:pt modelId="{AC6FB784-9660-4C45-8AE6-BC6126C430F0}" type="pres">
      <dgm:prSet presAssocID="{F396C64E-C0D1-4E1D-9E79-5DD13E6BD662}" presName="node" presStyleLbl="vennNode1" presStyleIdx="6" presStyleCnt="12">
        <dgm:presLayoutVars>
          <dgm:bulletEnabled val="1"/>
        </dgm:presLayoutVars>
      </dgm:prSet>
      <dgm:spPr/>
    </dgm:pt>
    <dgm:pt modelId="{0B98C25C-B009-47AF-A534-7C5B5F61BAE6}" type="pres">
      <dgm:prSet presAssocID="{6CE8DC76-C7DF-4E18-BF41-45B84C6C1488}" presName="node" presStyleLbl="vennNode1" presStyleIdx="7" presStyleCnt="12">
        <dgm:presLayoutVars>
          <dgm:bulletEnabled val="1"/>
        </dgm:presLayoutVars>
      </dgm:prSet>
      <dgm:spPr/>
    </dgm:pt>
    <dgm:pt modelId="{330A29CA-1BA8-441D-922F-F6320500CA04}" type="pres">
      <dgm:prSet presAssocID="{8E562D2B-4A3C-4295-8C53-2B270EE7BAA7}" presName="node" presStyleLbl="vennNode1" presStyleIdx="8" presStyleCnt="12">
        <dgm:presLayoutVars>
          <dgm:bulletEnabled val="1"/>
        </dgm:presLayoutVars>
      </dgm:prSet>
      <dgm:spPr/>
    </dgm:pt>
    <dgm:pt modelId="{55ED07A0-A1A7-48A2-AE32-2868CCCE8C53}" type="pres">
      <dgm:prSet presAssocID="{47D7150A-E3BA-469A-9A70-49AA34033CED}" presName="node" presStyleLbl="vennNode1" presStyleIdx="9" presStyleCnt="12">
        <dgm:presLayoutVars>
          <dgm:bulletEnabled val="1"/>
        </dgm:presLayoutVars>
      </dgm:prSet>
      <dgm:spPr/>
    </dgm:pt>
    <dgm:pt modelId="{F8431B06-115E-4DDC-9F53-65A112EEECE5}" type="pres">
      <dgm:prSet presAssocID="{4F7494DB-A26A-4EDB-86EC-5A98942D8067}" presName="node" presStyleLbl="vennNode1" presStyleIdx="10" presStyleCnt="12">
        <dgm:presLayoutVars>
          <dgm:bulletEnabled val="1"/>
        </dgm:presLayoutVars>
      </dgm:prSet>
      <dgm:spPr/>
    </dgm:pt>
    <dgm:pt modelId="{C6417B22-1A36-47DD-9417-874592AF8FE4}" type="pres">
      <dgm:prSet presAssocID="{57F957FE-ADAA-45E9-B9B0-4DB54A5E7559}" presName="node" presStyleLbl="vennNode1" presStyleIdx="11" presStyleCnt="12">
        <dgm:presLayoutVars>
          <dgm:bulletEnabled val="1"/>
        </dgm:presLayoutVars>
      </dgm:prSet>
      <dgm:spPr/>
    </dgm:pt>
  </dgm:ptLst>
  <dgm:cxnLst>
    <dgm:cxn modelId="{E34F6309-77CF-4448-B6D5-C1CB0D3BF044}" srcId="{A594CADC-2FAF-494B-808E-5FC399E13416}" destId="{74A94905-C493-43D0-BFFE-E3AFA18ACAFD}" srcOrd="0" destOrd="0" parTransId="{95F4CC8E-EA54-48E1-B221-4D4FEDAB8A18}" sibTransId="{3EA99E55-035C-4B0F-9931-094CC40BB811}"/>
    <dgm:cxn modelId="{F5627E30-8E70-4984-B20A-4E72BA064544}" type="presOf" srcId="{181D85B4-377E-47A2-8110-A8575A892F2E}" destId="{52A86BA3-74E1-4937-BA5F-30FC30C991C7}" srcOrd="0" destOrd="0" presId="urn:microsoft.com/office/officeart/2005/8/layout/radial3"/>
    <dgm:cxn modelId="{7D5B1C33-B97B-40CB-885D-8A8D92232E92}" srcId="{A594CADC-2FAF-494B-808E-5FC399E13416}" destId="{4F7494DB-A26A-4EDB-86EC-5A98942D8067}" srcOrd="9" destOrd="0" parTransId="{7BF895FA-2687-4C57-BF39-0BD335F91321}" sibTransId="{6038406C-A31C-4511-8B8B-E153DFB21AFA}"/>
    <dgm:cxn modelId="{E8E1A45E-F8E0-4E67-B80A-33695B475A0B}" type="presOf" srcId="{A594CADC-2FAF-494B-808E-5FC399E13416}" destId="{19BEAB76-3DA6-46D7-822A-30DD193D432B}" srcOrd="0" destOrd="0" presId="urn:microsoft.com/office/officeart/2005/8/layout/radial3"/>
    <dgm:cxn modelId="{980E3542-2658-411A-BFD9-5C9B813BB4EB}" srcId="{A594CADC-2FAF-494B-808E-5FC399E13416}" destId="{FD72BADB-5577-42F3-8594-7AE0E3A3C023}" srcOrd="2" destOrd="0" parTransId="{227D02B8-A2A1-4A5C-B105-81494F209B17}" sibTransId="{B66251BB-3406-4A9A-8FD9-B0FDEEB9008D}"/>
    <dgm:cxn modelId="{F5B3A764-133D-450C-A8A2-2AE44A58299B}" srcId="{A594CADC-2FAF-494B-808E-5FC399E13416}" destId="{634A9569-5B48-42A9-8262-1E3642119558}" srcOrd="1" destOrd="0" parTransId="{89294953-F5AD-4393-AF64-929D3E63B449}" sibTransId="{2DBE7EB1-81A7-44AF-9A0C-60C68A609476}"/>
    <dgm:cxn modelId="{20B99B4B-A4EA-4781-A48A-85921C4DA5C5}" srcId="{A594CADC-2FAF-494B-808E-5FC399E13416}" destId="{6CE8DC76-C7DF-4E18-BF41-45B84C6C1488}" srcOrd="6" destOrd="0" parTransId="{3EB56E7F-2A57-4672-B432-4D93D7391505}" sibTransId="{CC875505-6AAB-46E2-AF5E-E6A60862D517}"/>
    <dgm:cxn modelId="{374D444C-571A-4E74-943F-1DD53C6092B2}" srcId="{A594CADC-2FAF-494B-808E-5FC399E13416}" destId="{F396C64E-C0D1-4E1D-9E79-5DD13E6BD662}" srcOrd="5" destOrd="0" parTransId="{B0E666D3-3E8E-4D87-9BBA-5E3832AB87C8}" sibTransId="{07C5E307-A4FE-4A89-9765-8AADD9C07F6B}"/>
    <dgm:cxn modelId="{607D1A6D-7F2A-4E5C-B907-4000C65511EB}" type="presOf" srcId="{FD72BADB-5577-42F3-8594-7AE0E3A3C023}" destId="{8A85ACC8-6032-4DE1-858C-6FB49ECD368D}" srcOrd="0" destOrd="0" presId="urn:microsoft.com/office/officeart/2005/8/layout/radial3"/>
    <dgm:cxn modelId="{CF867F58-94DE-41E0-B32F-B993EDB0E5BC}" type="presOf" srcId="{47D7150A-E3BA-469A-9A70-49AA34033CED}" destId="{55ED07A0-A1A7-48A2-AE32-2868CCCE8C53}" srcOrd="0" destOrd="0" presId="urn:microsoft.com/office/officeart/2005/8/layout/radial3"/>
    <dgm:cxn modelId="{B2F06284-6B26-415F-A7F0-7F01E08A9BFA}" type="presOf" srcId="{8E562D2B-4A3C-4295-8C53-2B270EE7BAA7}" destId="{330A29CA-1BA8-441D-922F-F6320500CA04}" srcOrd="0" destOrd="0" presId="urn:microsoft.com/office/officeart/2005/8/layout/radial3"/>
    <dgm:cxn modelId="{D5DEB58E-8659-4A05-8AEA-3F5B9B4F8BFB}" type="presOf" srcId="{0F55BF6E-4719-4F25-8E9C-8102D6A6A165}" destId="{9B130B83-93D4-48A9-9B9D-374359E1418C}" srcOrd="0" destOrd="0" presId="urn:microsoft.com/office/officeart/2005/8/layout/radial3"/>
    <dgm:cxn modelId="{0D60A6A0-B68F-48B3-BB28-3B7B8767C7AA}" srcId="{A594CADC-2FAF-494B-808E-5FC399E13416}" destId="{181D85B4-377E-47A2-8110-A8575A892F2E}" srcOrd="4" destOrd="0" parTransId="{E0CF203F-BDB2-49C3-B76F-9556B9AA78BA}" sibTransId="{21BC8F55-AE2D-4D2D-BA29-8BA76AD84079}"/>
    <dgm:cxn modelId="{C7FA5DAE-0D78-464A-A784-0B128494CD07}" srcId="{0F55BF6E-4719-4F25-8E9C-8102D6A6A165}" destId="{A594CADC-2FAF-494B-808E-5FC399E13416}" srcOrd="0" destOrd="0" parTransId="{2BEDEC9C-DE24-423A-8EB0-8DCCB4EC39F2}" sibTransId="{E1F56D80-D93D-4AA6-97C3-C7A7B0936134}"/>
    <dgm:cxn modelId="{0B8A3DAF-3001-4679-8390-CAE570E68F1E}" type="presOf" srcId="{74A94905-C493-43D0-BFFE-E3AFA18ACAFD}" destId="{720EE4A9-9934-4D61-961D-0B51B5317A24}" srcOrd="0" destOrd="0" presId="urn:microsoft.com/office/officeart/2005/8/layout/radial3"/>
    <dgm:cxn modelId="{12243DB4-F1F0-4776-BA85-FD0F6F2D4431}" srcId="{A594CADC-2FAF-494B-808E-5FC399E13416}" destId="{300F19FA-5099-42AE-BA4F-2EF62BEBDC91}" srcOrd="3" destOrd="0" parTransId="{7E7EAC1D-A75C-44DE-9555-105F89A7AE9D}" sibTransId="{DE2710AD-4DB9-493C-8F56-673BCFD0215E}"/>
    <dgm:cxn modelId="{0544A2C5-F060-4449-9B03-622007897E8A}" srcId="{A594CADC-2FAF-494B-808E-5FC399E13416}" destId="{8E562D2B-4A3C-4295-8C53-2B270EE7BAA7}" srcOrd="7" destOrd="0" parTransId="{D38639C7-28C6-4B5B-8FBB-FBCBFAE91DFE}" sibTransId="{E0D318CF-2587-44A8-92A4-D676F99FF960}"/>
    <dgm:cxn modelId="{4C01C7C8-E889-4066-8867-445ECD7DD3FB}" srcId="{A594CADC-2FAF-494B-808E-5FC399E13416}" destId="{57F957FE-ADAA-45E9-B9B0-4DB54A5E7559}" srcOrd="10" destOrd="0" parTransId="{C4E22745-BDCD-41CB-87F9-419A2C8FC1B7}" sibTransId="{CB455CE8-CA47-4A7F-A7B8-3907896F9871}"/>
    <dgm:cxn modelId="{788525C9-1D19-4749-A92E-7DADA991A767}" type="presOf" srcId="{4F7494DB-A26A-4EDB-86EC-5A98942D8067}" destId="{F8431B06-115E-4DDC-9F53-65A112EEECE5}" srcOrd="0" destOrd="0" presId="urn:microsoft.com/office/officeart/2005/8/layout/radial3"/>
    <dgm:cxn modelId="{0DBA9DC9-196C-464A-A433-5BE077949DFE}" type="presOf" srcId="{6CE8DC76-C7DF-4E18-BF41-45B84C6C1488}" destId="{0B98C25C-B009-47AF-A534-7C5B5F61BAE6}" srcOrd="0" destOrd="0" presId="urn:microsoft.com/office/officeart/2005/8/layout/radial3"/>
    <dgm:cxn modelId="{98D6D9D9-E7B6-482D-A108-B5DDC2E239A9}" type="presOf" srcId="{634A9569-5B48-42A9-8262-1E3642119558}" destId="{11AD25D0-147D-4A2C-A4D5-DDE996CD1990}" srcOrd="0" destOrd="0" presId="urn:microsoft.com/office/officeart/2005/8/layout/radial3"/>
    <dgm:cxn modelId="{C58131DE-1846-4DBE-AE72-3B937B1C3472}" type="presOf" srcId="{300F19FA-5099-42AE-BA4F-2EF62BEBDC91}" destId="{5861443F-422E-4A2B-A8D9-AB8D788676E3}" srcOrd="0" destOrd="0" presId="urn:microsoft.com/office/officeart/2005/8/layout/radial3"/>
    <dgm:cxn modelId="{BB55F2E9-E12D-4557-B973-39AC0205D4BB}" type="presOf" srcId="{F396C64E-C0D1-4E1D-9E79-5DD13E6BD662}" destId="{AC6FB784-9660-4C45-8AE6-BC6126C430F0}" srcOrd="0" destOrd="0" presId="urn:microsoft.com/office/officeart/2005/8/layout/radial3"/>
    <dgm:cxn modelId="{0BCDD5F1-4D70-4CD1-9F87-5703E3899E98}" srcId="{A594CADC-2FAF-494B-808E-5FC399E13416}" destId="{47D7150A-E3BA-469A-9A70-49AA34033CED}" srcOrd="8" destOrd="0" parTransId="{9CB91406-7363-482B-B88B-43D9C3D0936E}" sibTransId="{80816CA6-9D00-4053-8BA5-9E6EEAE694B0}"/>
    <dgm:cxn modelId="{F42DE1F8-E11E-44BB-9DBF-53C08730269C}" type="presOf" srcId="{57F957FE-ADAA-45E9-B9B0-4DB54A5E7559}" destId="{C6417B22-1A36-47DD-9417-874592AF8FE4}" srcOrd="0" destOrd="0" presId="urn:microsoft.com/office/officeart/2005/8/layout/radial3"/>
    <dgm:cxn modelId="{FAB0FB2E-AB4A-48E9-B229-F39243A0DE1A}" type="presParOf" srcId="{9B130B83-93D4-48A9-9B9D-374359E1418C}" destId="{14CCDAEF-4DFB-43D9-B6F0-6D24A496BF93}" srcOrd="0" destOrd="0" presId="urn:microsoft.com/office/officeart/2005/8/layout/radial3"/>
    <dgm:cxn modelId="{173568B1-2071-4A9D-9DB3-5743DBD466D2}" type="presParOf" srcId="{14CCDAEF-4DFB-43D9-B6F0-6D24A496BF93}" destId="{19BEAB76-3DA6-46D7-822A-30DD193D432B}" srcOrd="0" destOrd="0" presId="urn:microsoft.com/office/officeart/2005/8/layout/radial3"/>
    <dgm:cxn modelId="{428FE044-3AF2-496D-A29F-F0556695E9AB}" type="presParOf" srcId="{14CCDAEF-4DFB-43D9-B6F0-6D24A496BF93}" destId="{720EE4A9-9934-4D61-961D-0B51B5317A24}" srcOrd="1" destOrd="0" presId="urn:microsoft.com/office/officeart/2005/8/layout/radial3"/>
    <dgm:cxn modelId="{8A7BB7F5-33DA-432B-8B53-A66FB3D80195}" type="presParOf" srcId="{14CCDAEF-4DFB-43D9-B6F0-6D24A496BF93}" destId="{11AD25D0-147D-4A2C-A4D5-DDE996CD1990}" srcOrd="2" destOrd="0" presId="urn:microsoft.com/office/officeart/2005/8/layout/radial3"/>
    <dgm:cxn modelId="{CC1C65B2-1B96-4019-AAFB-446AF658F252}" type="presParOf" srcId="{14CCDAEF-4DFB-43D9-B6F0-6D24A496BF93}" destId="{8A85ACC8-6032-4DE1-858C-6FB49ECD368D}" srcOrd="3" destOrd="0" presId="urn:microsoft.com/office/officeart/2005/8/layout/radial3"/>
    <dgm:cxn modelId="{5165B859-C455-4926-BE3C-7A896A8F162A}" type="presParOf" srcId="{14CCDAEF-4DFB-43D9-B6F0-6D24A496BF93}" destId="{5861443F-422E-4A2B-A8D9-AB8D788676E3}" srcOrd="4" destOrd="0" presId="urn:microsoft.com/office/officeart/2005/8/layout/radial3"/>
    <dgm:cxn modelId="{AF236D23-EAA2-4F20-A0FC-BD292D64D2AD}" type="presParOf" srcId="{14CCDAEF-4DFB-43D9-B6F0-6D24A496BF93}" destId="{52A86BA3-74E1-4937-BA5F-30FC30C991C7}" srcOrd="5" destOrd="0" presId="urn:microsoft.com/office/officeart/2005/8/layout/radial3"/>
    <dgm:cxn modelId="{F6860869-CCE3-4549-9747-07D4597172C0}" type="presParOf" srcId="{14CCDAEF-4DFB-43D9-B6F0-6D24A496BF93}" destId="{AC6FB784-9660-4C45-8AE6-BC6126C430F0}" srcOrd="6" destOrd="0" presId="urn:microsoft.com/office/officeart/2005/8/layout/radial3"/>
    <dgm:cxn modelId="{A18FB49C-2F59-45D9-A553-6327D762C79C}" type="presParOf" srcId="{14CCDAEF-4DFB-43D9-B6F0-6D24A496BF93}" destId="{0B98C25C-B009-47AF-A534-7C5B5F61BAE6}" srcOrd="7" destOrd="0" presId="urn:microsoft.com/office/officeart/2005/8/layout/radial3"/>
    <dgm:cxn modelId="{2E1B69B7-331E-495E-8AAF-4DCF71BE5FBC}" type="presParOf" srcId="{14CCDAEF-4DFB-43D9-B6F0-6D24A496BF93}" destId="{330A29CA-1BA8-441D-922F-F6320500CA04}" srcOrd="8" destOrd="0" presId="urn:microsoft.com/office/officeart/2005/8/layout/radial3"/>
    <dgm:cxn modelId="{FACB68E7-3FC9-41B3-BAA5-1FB369081FA6}" type="presParOf" srcId="{14CCDAEF-4DFB-43D9-B6F0-6D24A496BF93}" destId="{55ED07A0-A1A7-48A2-AE32-2868CCCE8C53}" srcOrd="9" destOrd="0" presId="urn:microsoft.com/office/officeart/2005/8/layout/radial3"/>
    <dgm:cxn modelId="{FE6EE617-E434-4289-8D07-E5E8F2A55D72}" type="presParOf" srcId="{14CCDAEF-4DFB-43D9-B6F0-6D24A496BF93}" destId="{F8431B06-115E-4DDC-9F53-65A112EEECE5}" srcOrd="10" destOrd="0" presId="urn:microsoft.com/office/officeart/2005/8/layout/radial3"/>
    <dgm:cxn modelId="{E121C670-CB70-4958-93BC-63E60C9ADED1}" type="presParOf" srcId="{14CCDAEF-4DFB-43D9-B6F0-6D24A496BF93}" destId="{C6417B22-1A36-47DD-9417-874592AF8FE4}" srcOrd="11"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55BF6E-4719-4F25-8E9C-8102D6A6A165}"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A594CADC-2FAF-494B-808E-5FC399E13416}">
      <dgm:prSet phldrT="[Text]" custT="1"/>
      <dgm:spPr/>
      <dgm:t>
        <a:bodyPr/>
        <a:lstStyle/>
        <a:p>
          <a:r>
            <a:rPr lang="en-US" sz="3600" dirty="0"/>
            <a:t>Actors</a:t>
          </a:r>
        </a:p>
      </dgm:t>
    </dgm:pt>
    <dgm:pt modelId="{2BEDEC9C-DE24-423A-8EB0-8DCCB4EC39F2}" type="parTrans" cxnId="{C7FA5DAE-0D78-464A-A784-0B128494CD07}">
      <dgm:prSet/>
      <dgm:spPr/>
      <dgm:t>
        <a:bodyPr/>
        <a:lstStyle/>
        <a:p>
          <a:endParaRPr lang="en-US"/>
        </a:p>
      </dgm:t>
    </dgm:pt>
    <dgm:pt modelId="{E1F56D80-D93D-4AA6-97C3-C7A7B0936134}" type="sibTrans" cxnId="{C7FA5DAE-0D78-464A-A784-0B128494CD07}">
      <dgm:prSet/>
      <dgm:spPr/>
      <dgm:t>
        <a:bodyPr/>
        <a:lstStyle/>
        <a:p>
          <a:endParaRPr lang="en-US"/>
        </a:p>
      </dgm:t>
    </dgm:pt>
    <dgm:pt modelId="{74A94905-C493-43D0-BFFE-E3AFA18ACAFD}">
      <dgm:prSet phldrT="[Text]"/>
      <dgm:spPr/>
      <dgm:t>
        <a:bodyPr/>
        <a:lstStyle/>
        <a:p>
          <a:r>
            <a:rPr lang="en-US" dirty="0"/>
            <a:t>Context personal</a:t>
          </a:r>
        </a:p>
      </dgm:t>
    </dgm:pt>
    <dgm:pt modelId="{95F4CC8E-EA54-48E1-B221-4D4FEDAB8A18}" type="parTrans" cxnId="{E34F6309-77CF-4448-B6D5-C1CB0D3BF044}">
      <dgm:prSet/>
      <dgm:spPr/>
      <dgm:t>
        <a:bodyPr/>
        <a:lstStyle/>
        <a:p>
          <a:endParaRPr lang="en-US"/>
        </a:p>
      </dgm:t>
    </dgm:pt>
    <dgm:pt modelId="{3EA99E55-035C-4B0F-9931-094CC40BB811}" type="sibTrans" cxnId="{E34F6309-77CF-4448-B6D5-C1CB0D3BF044}">
      <dgm:prSet/>
      <dgm:spPr/>
      <dgm:t>
        <a:bodyPr/>
        <a:lstStyle/>
        <a:p>
          <a:endParaRPr lang="en-US"/>
        </a:p>
      </dgm:t>
    </dgm:pt>
    <dgm:pt modelId="{300F19FA-5099-42AE-BA4F-2EF62BEBDC91}">
      <dgm:prSet phldrT="[Text]"/>
      <dgm:spPr/>
      <dgm:t>
        <a:bodyPr/>
        <a:lstStyle/>
        <a:p>
          <a:r>
            <a:rPr lang="en-US" dirty="0"/>
            <a:t>Context institutional</a:t>
          </a:r>
        </a:p>
      </dgm:t>
    </dgm:pt>
    <dgm:pt modelId="{7E7EAC1D-A75C-44DE-9555-105F89A7AE9D}" type="parTrans" cxnId="{12243DB4-F1F0-4776-BA85-FD0F6F2D4431}">
      <dgm:prSet/>
      <dgm:spPr/>
      <dgm:t>
        <a:bodyPr/>
        <a:lstStyle/>
        <a:p>
          <a:endParaRPr lang="en-US"/>
        </a:p>
      </dgm:t>
    </dgm:pt>
    <dgm:pt modelId="{DE2710AD-4DB9-493C-8F56-673BCFD0215E}" type="sibTrans" cxnId="{12243DB4-F1F0-4776-BA85-FD0F6F2D4431}">
      <dgm:prSet/>
      <dgm:spPr/>
      <dgm:t>
        <a:bodyPr/>
        <a:lstStyle/>
        <a:p>
          <a:endParaRPr lang="en-US"/>
        </a:p>
      </dgm:t>
    </dgm:pt>
    <dgm:pt modelId="{181D85B4-377E-47A2-8110-A8575A892F2E}">
      <dgm:prSet phldrT="[Text]"/>
      <dgm:spPr/>
      <dgm:t>
        <a:bodyPr/>
        <a:lstStyle/>
        <a:p>
          <a:r>
            <a:rPr lang="en-US" dirty="0"/>
            <a:t>Context social and cultural</a:t>
          </a:r>
        </a:p>
      </dgm:t>
    </dgm:pt>
    <dgm:pt modelId="{E0CF203F-BDB2-49C3-B76F-9556B9AA78BA}" type="parTrans" cxnId="{0D60A6A0-B68F-48B3-BB28-3B7B8767C7AA}">
      <dgm:prSet/>
      <dgm:spPr/>
      <dgm:t>
        <a:bodyPr/>
        <a:lstStyle/>
        <a:p>
          <a:endParaRPr lang="en-US"/>
        </a:p>
      </dgm:t>
    </dgm:pt>
    <dgm:pt modelId="{21BC8F55-AE2D-4D2D-BA29-8BA76AD84079}" type="sibTrans" cxnId="{0D60A6A0-B68F-48B3-BB28-3B7B8767C7AA}">
      <dgm:prSet/>
      <dgm:spPr/>
      <dgm:t>
        <a:bodyPr/>
        <a:lstStyle/>
        <a:p>
          <a:endParaRPr lang="en-US"/>
        </a:p>
      </dgm:t>
    </dgm:pt>
    <dgm:pt modelId="{F396C64E-C0D1-4E1D-9E79-5DD13E6BD662}">
      <dgm:prSet phldrT="[Text]"/>
      <dgm:spPr/>
      <dgm:t>
        <a:bodyPr/>
        <a:lstStyle/>
        <a:p>
          <a:r>
            <a:rPr lang="en-US" dirty="0"/>
            <a:t>Context political</a:t>
          </a:r>
        </a:p>
      </dgm:t>
    </dgm:pt>
    <dgm:pt modelId="{B0E666D3-3E8E-4D87-9BBA-5E3832AB87C8}" type="parTrans" cxnId="{374D444C-571A-4E74-943F-1DD53C6092B2}">
      <dgm:prSet/>
      <dgm:spPr/>
      <dgm:t>
        <a:bodyPr/>
        <a:lstStyle/>
        <a:p>
          <a:endParaRPr lang="en-US"/>
        </a:p>
      </dgm:t>
    </dgm:pt>
    <dgm:pt modelId="{07C5E307-A4FE-4A89-9765-8AADD9C07F6B}" type="sibTrans" cxnId="{374D444C-571A-4E74-943F-1DD53C6092B2}">
      <dgm:prSet/>
      <dgm:spPr/>
      <dgm:t>
        <a:bodyPr/>
        <a:lstStyle/>
        <a:p>
          <a:endParaRPr lang="en-US"/>
        </a:p>
      </dgm:t>
    </dgm:pt>
    <dgm:pt modelId="{6CE8DC76-C7DF-4E18-BF41-45B84C6C1488}">
      <dgm:prSet/>
      <dgm:spPr/>
      <dgm:t>
        <a:bodyPr/>
        <a:lstStyle/>
        <a:p>
          <a:r>
            <a:rPr lang="en-US" dirty="0"/>
            <a:t>Relationships</a:t>
          </a:r>
        </a:p>
      </dgm:t>
    </dgm:pt>
    <dgm:pt modelId="{3EB56E7F-2A57-4672-B432-4D93D7391505}" type="parTrans" cxnId="{20B99B4B-A4EA-4781-A48A-85921C4DA5C5}">
      <dgm:prSet/>
      <dgm:spPr/>
      <dgm:t>
        <a:bodyPr/>
        <a:lstStyle/>
        <a:p>
          <a:endParaRPr lang="en-US"/>
        </a:p>
      </dgm:t>
    </dgm:pt>
    <dgm:pt modelId="{CC875505-6AAB-46E2-AF5E-E6A60862D517}" type="sibTrans" cxnId="{20B99B4B-A4EA-4781-A48A-85921C4DA5C5}">
      <dgm:prSet/>
      <dgm:spPr/>
      <dgm:t>
        <a:bodyPr/>
        <a:lstStyle/>
        <a:p>
          <a:endParaRPr lang="en-US"/>
        </a:p>
      </dgm:t>
    </dgm:pt>
    <dgm:pt modelId="{8E562D2B-4A3C-4295-8C53-2B270EE7BAA7}">
      <dgm:prSet/>
      <dgm:spPr/>
      <dgm:t>
        <a:bodyPr/>
        <a:lstStyle/>
        <a:p>
          <a:r>
            <a:rPr lang="en-US" dirty="0"/>
            <a:t>Tools</a:t>
          </a:r>
        </a:p>
      </dgm:t>
    </dgm:pt>
    <dgm:pt modelId="{D38639C7-28C6-4B5B-8FBB-FBCBFAE91DFE}" type="parTrans" cxnId="{0544A2C5-F060-4449-9B03-622007897E8A}">
      <dgm:prSet/>
      <dgm:spPr/>
      <dgm:t>
        <a:bodyPr/>
        <a:lstStyle/>
        <a:p>
          <a:endParaRPr lang="en-US"/>
        </a:p>
      </dgm:t>
    </dgm:pt>
    <dgm:pt modelId="{E0D318CF-2587-44A8-92A4-D676F99FF960}" type="sibTrans" cxnId="{0544A2C5-F060-4449-9B03-622007897E8A}">
      <dgm:prSet/>
      <dgm:spPr/>
      <dgm:t>
        <a:bodyPr/>
        <a:lstStyle/>
        <a:p>
          <a:endParaRPr lang="en-US"/>
        </a:p>
      </dgm:t>
    </dgm:pt>
    <dgm:pt modelId="{47D7150A-E3BA-469A-9A70-49AA34033CED}">
      <dgm:prSet/>
      <dgm:spPr/>
      <dgm:t>
        <a:bodyPr/>
        <a:lstStyle/>
        <a:p>
          <a:r>
            <a:rPr lang="en-US" dirty="0"/>
            <a:t>Purpose</a:t>
          </a:r>
        </a:p>
      </dgm:t>
    </dgm:pt>
    <dgm:pt modelId="{9CB91406-7363-482B-B88B-43D9C3D0936E}" type="parTrans" cxnId="{0BCDD5F1-4D70-4CD1-9F87-5703E3899E98}">
      <dgm:prSet/>
      <dgm:spPr/>
      <dgm:t>
        <a:bodyPr/>
        <a:lstStyle/>
        <a:p>
          <a:endParaRPr lang="en-US"/>
        </a:p>
      </dgm:t>
    </dgm:pt>
    <dgm:pt modelId="{80816CA6-9D00-4053-8BA5-9E6EEAE694B0}" type="sibTrans" cxnId="{0BCDD5F1-4D70-4CD1-9F87-5703E3899E98}">
      <dgm:prSet/>
      <dgm:spPr/>
      <dgm:t>
        <a:bodyPr/>
        <a:lstStyle/>
        <a:p>
          <a:endParaRPr lang="en-US"/>
        </a:p>
      </dgm:t>
    </dgm:pt>
    <dgm:pt modelId="{9B130B83-93D4-48A9-9B9D-374359E1418C}" type="pres">
      <dgm:prSet presAssocID="{0F55BF6E-4719-4F25-8E9C-8102D6A6A165}" presName="composite" presStyleCnt="0">
        <dgm:presLayoutVars>
          <dgm:chMax val="1"/>
          <dgm:dir/>
          <dgm:resizeHandles val="exact"/>
        </dgm:presLayoutVars>
      </dgm:prSet>
      <dgm:spPr/>
    </dgm:pt>
    <dgm:pt modelId="{14CCDAEF-4DFB-43D9-B6F0-6D24A496BF93}" type="pres">
      <dgm:prSet presAssocID="{0F55BF6E-4719-4F25-8E9C-8102D6A6A165}" presName="radial" presStyleCnt="0">
        <dgm:presLayoutVars>
          <dgm:animLvl val="ctr"/>
        </dgm:presLayoutVars>
      </dgm:prSet>
      <dgm:spPr/>
    </dgm:pt>
    <dgm:pt modelId="{19BEAB76-3DA6-46D7-822A-30DD193D432B}" type="pres">
      <dgm:prSet presAssocID="{A594CADC-2FAF-494B-808E-5FC399E13416}" presName="centerShape" presStyleLbl="vennNode1" presStyleIdx="0" presStyleCnt="8"/>
      <dgm:spPr/>
    </dgm:pt>
    <dgm:pt modelId="{720EE4A9-9934-4D61-961D-0B51B5317A24}" type="pres">
      <dgm:prSet presAssocID="{74A94905-C493-43D0-BFFE-E3AFA18ACAFD}" presName="node" presStyleLbl="vennNode1" presStyleIdx="1" presStyleCnt="8">
        <dgm:presLayoutVars>
          <dgm:bulletEnabled val="1"/>
        </dgm:presLayoutVars>
      </dgm:prSet>
      <dgm:spPr/>
    </dgm:pt>
    <dgm:pt modelId="{5861443F-422E-4A2B-A8D9-AB8D788676E3}" type="pres">
      <dgm:prSet presAssocID="{300F19FA-5099-42AE-BA4F-2EF62BEBDC91}" presName="node" presStyleLbl="vennNode1" presStyleIdx="2" presStyleCnt="8">
        <dgm:presLayoutVars>
          <dgm:bulletEnabled val="1"/>
        </dgm:presLayoutVars>
      </dgm:prSet>
      <dgm:spPr/>
    </dgm:pt>
    <dgm:pt modelId="{52A86BA3-74E1-4937-BA5F-30FC30C991C7}" type="pres">
      <dgm:prSet presAssocID="{181D85B4-377E-47A2-8110-A8575A892F2E}" presName="node" presStyleLbl="vennNode1" presStyleIdx="3" presStyleCnt="8">
        <dgm:presLayoutVars>
          <dgm:bulletEnabled val="1"/>
        </dgm:presLayoutVars>
      </dgm:prSet>
      <dgm:spPr/>
    </dgm:pt>
    <dgm:pt modelId="{AC6FB784-9660-4C45-8AE6-BC6126C430F0}" type="pres">
      <dgm:prSet presAssocID="{F396C64E-C0D1-4E1D-9E79-5DD13E6BD662}" presName="node" presStyleLbl="vennNode1" presStyleIdx="4" presStyleCnt="8">
        <dgm:presLayoutVars>
          <dgm:bulletEnabled val="1"/>
        </dgm:presLayoutVars>
      </dgm:prSet>
      <dgm:spPr/>
    </dgm:pt>
    <dgm:pt modelId="{0B98C25C-B009-47AF-A534-7C5B5F61BAE6}" type="pres">
      <dgm:prSet presAssocID="{6CE8DC76-C7DF-4E18-BF41-45B84C6C1488}" presName="node" presStyleLbl="vennNode1" presStyleIdx="5" presStyleCnt="8">
        <dgm:presLayoutVars>
          <dgm:bulletEnabled val="1"/>
        </dgm:presLayoutVars>
      </dgm:prSet>
      <dgm:spPr/>
    </dgm:pt>
    <dgm:pt modelId="{330A29CA-1BA8-441D-922F-F6320500CA04}" type="pres">
      <dgm:prSet presAssocID="{8E562D2B-4A3C-4295-8C53-2B270EE7BAA7}" presName="node" presStyleLbl="vennNode1" presStyleIdx="6" presStyleCnt="8">
        <dgm:presLayoutVars>
          <dgm:bulletEnabled val="1"/>
        </dgm:presLayoutVars>
      </dgm:prSet>
      <dgm:spPr/>
    </dgm:pt>
    <dgm:pt modelId="{55ED07A0-A1A7-48A2-AE32-2868CCCE8C53}" type="pres">
      <dgm:prSet presAssocID="{47D7150A-E3BA-469A-9A70-49AA34033CED}" presName="node" presStyleLbl="vennNode1" presStyleIdx="7" presStyleCnt="8">
        <dgm:presLayoutVars>
          <dgm:bulletEnabled val="1"/>
        </dgm:presLayoutVars>
      </dgm:prSet>
      <dgm:spPr/>
    </dgm:pt>
  </dgm:ptLst>
  <dgm:cxnLst>
    <dgm:cxn modelId="{E34F6309-77CF-4448-B6D5-C1CB0D3BF044}" srcId="{A594CADC-2FAF-494B-808E-5FC399E13416}" destId="{74A94905-C493-43D0-BFFE-E3AFA18ACAFD}" srcOrd="0" destOrd="0" parTransId="{95F4CC8E-EA54-48E1-B221-4D4FEDAB8A18}" sibTransId="{3EA99E55-035C-4B0F-9931-094CC40BB811}"/>
    <dgm:cxn modelId="{F5627E30-8E70-4984-B20A-4E72BA064544}" type="presOf" srcId="{181D85B4-377E-47A2-8110-A8575A892F2E}" destId="{52A86BA3-74E1-4937-BA5F-30FC30C991C7}" srcOrd="0" destOrd="0" presId="urn:microsoft.com/office/officeart/2005/8/layout/radial3"/>
    <dgm:cxn modelId="{E8E1A45E-F8E0-4E67-B80A-33695B475A0B}" type="presOf" srcId="{A594CADC-2FAF-494B-808E-5FC399E13416}" destId="{19BEAB76-3DA6-46D7-822A-30DD193D432B}" srcOrd="0" destOrd="0" presId="urn:microsoft.com/office/officeart/2005/8/layout/radial3"/>
    <dgm:cxn modelId="{20B99B4B-A4EA-4781-A48A-85921C4DA5C5}" srcId="{A594CADC-2FAF-494B-808E-5FC399E13416}" destId="{6CE8DC76-C7DF-4E18-BF41-45B84C6C1488}" srcOrd="4" destOrd="0" parTransId="{3EB56E7F-2A57-4672-B432-4D93D7391505}" sibTransId="{CC875505-6AAB-46E2-AF5E-E6A60862D517}"/>
    <dgm:cxn modelId="{374D444C-571A-4E74-943F-1DD53C6092B2}" srcId="{A594CADC-2FAF-494B-808E-5FC399E13416}" destId="{F396C64E-C0D1-4E1D-9E79-5DD13E6BD662}" srcOrd="3" destOrd="0" parTransId="{B0E666D3-3E8E-4D87-9BBA-5E3832AB87C8}" sibTransId="{07C5E307-A4FE-4A89-9765-8AADD9C07F6B}"/>
    <dgm:cxn modelId="{CF867F58-94DE-41E0-B32F-B993EDB0E5BC}" type="presOf" srcId="{47D7150A-E3BA-469A-9A70-49AA34033CED}" destId="{55ED07A0-A1A7-48A2-AE32-2868CCCE8C53}" srcOrd="0" destOrd="0" presId="urn:microsoft.com/office/officeart/2005/8/layout/radial3"/>
    <dgm:cxn modelId="{B2F06284-6B26-415F-A7F0-7F01E08A9BFA}" type="presOf" srcId="{8E562D2B-4A3C-4295-8C53-2B270EE7BAA7}" destId="{330A29CA-1BA8-441D-922F-F6320500CA04}" srcOrd="0" destOrd="0" presId="urn:microsoft.com/office/officeart/2005/8/layout/radial3"/>
    <dgm:cxn modelId="{D5DEB58E-8659-4A05-8AEA-3F5B9B4F8BFB}" type="presOf" srcId="{0F55BF6E-4719-4F25-8E9C-8102D6A6A165}" destId="{9B130B83-93D4-48A9-9B9D-374359E1418C}" srcOrd="0" destOrd="0" presId="urn:microsoft.com/office/officeart/2005/8/layout/radial3"/>
    <dgm:cxn modelId="{0D60A6A0-B68F-48B3-BB28-3B7B8767C7AA}" srcId="{A594CADC-2FAF-494B-808E-5FC399E13416}" destId="{181D85B4-377E-47A2-8110-A8575A892F2E}" srcOrd="2" destOrd="0" parTransId="{E0CF203F-BDB2-49C3-B76F-9556B9AA78BA}" sibTransId="{21BC8F55-AE2D-4D2D-BA29-8BA76AD84079}"/>
    <dgm:cxn modelId="{C7FA5DAE-0D78-464A-A784-0B128494CD07}" srcId="{0F55BF6E-4719-4F25-8E9C-8102D6A6A165}" destId="{A594CADC-2FAF-494B-808E-5FC399E13416}" srcOrd="0" destOrd="0" parTransId="{2BEDEC9C-DE24-423A-8EB0-8DCCB4EC39F2}" sibTransId="{E1F56D80-D93D-4AA6-97C3-C7A7B0936134}"/>
    <dgm:cxn modelId="{0B8A3DAF-3001-4679-8390-CAE570E68F1E}" type="presOf" srcId="{74A94905-C493-43D0-BFFE-E3AFA18ACAFD}" destId="{720EE4A9-9934-4D61-961D-0B51B5317A24}" srcOrd="0" destOrd="0" presId="urn:microsoft.com/office/officeart/2005/8/layout/radial3"/>
    <dgm:cxn modelId="{12243DB4-F1F0-4776-BA85-FD0F6F2D4431}" srcId="{A594CADC-2FAF-494B-808E-5FC399E13416}" destId="{300F19FA-5099-42AE-BA4F-2EF62BEBDC91}" srcOrd="1" destOrd="0" parTransId="{7E7EAC1D-A75C-44DE-9555-105F89A7AE9D}" sibTransId="{DE2710AD-4DB9-493C-8F56-673BCFD0215E}"/>
    <dgm:cxn modelId="{0544A2C5-F060-4449-9B03-622007897E8A}" srcId="{A594CADC-2FAF-494B-808E-5FC399E13416}" destId="{8E562D2B-4A3C-4295-8C53-2B270EE7BAA7}" srcOrd="5" destOrd="0" parTransId="{D38639C7-28C6-4B5B-8FBB-FBCBFAE91DFE}" sibTransId="{E0D318CF-2587-44A8-92A4-D676F99FF960}"/>
    <dgm:cxn modelId="{0DBA9DC9-196C-464A-A433-5BE077949DFE}" type="presOf" srcId="{6CE8DC76-C7DF-4E18-BF41-45B84C6C1488}" destId="{0B98C25C-B009-47AF-A534-7C5B5F61BAE6}" srcOrd="0" destOrd="0" presId="urn:microsoft.com/office/officeart/2005/8/layout/radial3"/>
    <dgm:cxn modelId="{C58131DE-1846-4DBE-AE72-3B937B1C3472}" type="presOf" srcId="{300F19FA-5099-42AE-BA4F-2EF62BEBDC91}" destId="{5861443F-422E-4A2B-A8D9-AB8D788676E3}" srcOrd="0" destOrd="0" presId="urn:microsoft.com/office/officeart/2005/8/layout/radial3"/>
    <dgm:cxn modelId="{BB55F2E9-E12D-4557-B973-39AC0205D4BB}" type="presOf" srcId="{F396C64E-C0D1-4E1D-9E79-5DD13E6BD662}" destId="{AC6FB784-9660-4C45-8AE6-BC6126C430F0}" srcOrd="0" destOrd="0" presId="urn:microsoft.com/office/officeart/2005/8/layout/radial3"/>
    <dgm:cxn modelId="{0BCDD5F1-4D70-4CD1-9F87-5703E3899E98}" srcId="{A594CADC-2FAF-494B-808E-5FC399E13416}" destId="{47D7150A-E3BA-469A-9A70-49AA34033CED}" srcOrd="6" destOrd="0" parTransId="{9CB91406-7363-482B-B88B-43D9C3D0936E}" sibTransId="{80816CA6-9D00-4053-8BA5-9E6EEAE694B0}"/>
    <dgm:cxn modelId="{FAB0FB2E-AB4A-48E9-B229-F39243A0DE1A}" type="presParOf" srcId="{9B130B83-93D4-48A9-9B9D-374359E1418C}" destId="{14CCDAEF-4DFB-43D9-B6F0-6D24A496BF93}" srcOrd="0" destOrd="0" presId="urn:microsoft.com/office/officeart/2005/8/layout/radial3"/>
    <dgm:cxn modelId="{173568B1-2071-4A9D-9DB3-5743DBD466D2}" type="presParOf" srcId="{14CCDAEF-4DFB-43D9-B6F0-6D24A496BF93}" destId="{19BEAB76-3DA6-46D7-822A-30DD193D432B}" srcOrd="0" destOrd="0" presId="urn:microsoft.com/office/officeart/2005/8/layout/radial3"/>
    <dgm:cxn modelId="{428FE044-3AF2-496D-A29F-F0556695E9AB}" type="presParOf" srcId="{14CCDAEF-4DFB-43D9-B6F0-6D24A496BF93}" destId="{720EE4A9-9934-4D61-961D-0B51B5317A24}" srcOrd="1" destOrd="0" presId="urn:microsoft.com/office/officeart/2005/8/layout/radial3"/>
    <dgm:cxn modelId="{5165B859-C455-4926-BE3C-7A896A8F162A}" type="presParOf" srcId="{14CCDAEF-4DFB-43D9-B6F0-6D24A496BF93}" destId="{5861443F-422E-4A2B-A8D9-AB8D788676E3}" srcOrd="2" destOrd="0" presId="urn:microsoft.com/office/officeart/2005/8/layout/radial3"/>
    <dgm:cxn modelId="{AF236D23-EAA2-4F20-A0FC-BD292D64D2AD}" type="presParOf" srcId="{14CCDAEF-4DFB-43D9-B6F0-6D24A496BF93}" destId="{52A86BA3-74E1-4937-BA5F-30FC30C991C7}" srcOrd="3" destOrd="0" presId="urn:microsoft.com/office/officeart/2005/8/layout/radial3"/>
    <dgm:cxn modelId="{F6860869-CCE3-4549-9747-07D4597172C0}" type="presParOf" srcId="{14CCDAEF-4DFB-43D9-B6F0-6D24A496BF93}" destId="{AC6FB784-9660-4C45-8AE6-BC6126C430F0}" srcOrd="4" destOrd="0" presId="urn:microsoft.com/office/officeart/2005/8/layout/radial3"/>
    <dgm:cxn modelId="{A18FB49C-2F59-45D9-A553-6327D762C79C}" type="presParOf" srcId="{14CCDAEF-4DFB-43D9-B6F0-6D24A496BF93}" destId="{0B98C25C-B009-47AF-A534-7C5B5F61BAE6}" srcOrd="5" destOrd="0" presId="urn:microsoft.com/office/officeart/2005/8/layout/radial3"/>
    <dgm:cxn modelId="{2E1B69B7-331E-495E-8AAF-4DCF71BE5FBC}" type="presParOf" srcId="{14CCDAEF-4DFB-43D9-B6F0-6D24A496BF93}" destId="{330A29CA-1BA8-441D-922F-F6320500CA04}" srcOrd="6" destOrd="0" presId="urn:microsoft.com/office/officeart/2005/8/layout/radial3"/>
    <dgm:cxn modelId="{FACB68E7-3FC9-41B3-BAA5-1FB369081FA6}" type="presParOf" srcId="{14CCDAEF-4DFB-43D9-B6F0-6D24A496BF93}" destId="{55ED07A0-A1A7-48A2-AE32-2868CCCE8C53}"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EAB76-3DA6-46D7-822A-30DD193D432B}">
      <dsp:nvSpPr>
        <dsp:cNvPr id="0" name=""/>
        <dsp:cNvSpPr/>
      </dsp:nvSpPr>
      <dsp:spPr>
        <a:xfrm>
          <a:off x="4233892" y="1575947"/>
          <a:ext cx="3368613" cy="3368613"/>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Actors</a:t>
          </a:r>
        </a:p>
      </dsp:txBody>
      <dsp:txXfrm>
        <a:off x="4727214" y="2069269"/>
        <a:ext cx="2381969" cy="2381969"/>
      </dsp:txXfrm>
    </dsp:sp>
    <dsp:sp modelId="{720EE4A9-9934-4D61-961D-0B51B5317A24}">
      <dsp:nvSpPr>
        <dsp:cNvPr id="0" name=""/>
        <dsp:cNvSpPr/>
      </dsp:nvSpPr>
      <dsp:spPr>
        <a:xfrm>
          <a:off x="5076045" y="25134"/>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Task and its meaning</a:t>
          </a:r>
        </a:p>
      </dsp:txBody>
      <dsp:txXfrm>
        <a:off x="5322706" y="271795"/>
        <a:ext cx="1190984" cy="1190984"/>
      </dsp:txXfrm>
    </dsp:sp>
    <dsp:sp modelId="{11AD25D0-147D-4A2C-A4D5-DDE996CD1990}">
      <dsp:nvSpPr>
        <dsp:cNvPr id="0" name=""/>
        <dsp:cNvSpPr/>
      </dsp:nvSpPr>
      <dsp:spPr>
        <a:xfrm>
          <a:off x="6369780" y="405009"/>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Motivation /Purposes</a:t>
          </a:r>
        </a:p>
      </dsp:txBody>
      <dsp:txXfrm>
        <a:off x="6616441" y="651670"/>
        <a:ext cx="1190984" cy="1190984"/>
      </dsp:txXfrm>
    </dsp:sp>
    <dsp:sp modelId="{8A85ACC8-6032-4DE1-858C-6FB49ECD368D}">
      <dsp:nvSpPr>
        <dsp:cNvPr id="0" name=""/>
        <dsp:cNvSpPr/>
      </dsp:nvSpPr>
      <dsp:spPr>
        <a:xfrm>
          <a:off x="7252763" y="1424026"/>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Context personal</a:t>
          </a:r>
          <a:endParaRPr lang="en-US" sz="1500" kern="1200" dirty="0"/>
        </a:p>
      </dsp:txBody>
      <dsp:txXfrm>
        <a:off x="7499424" y="1670687"/>
        <a:ext cx="1190984" cy="1190984"/>
      </dsp:txXfrm>
    </dsp:sp>
    <dsp:sp modelId="{5861443F-422E-4A2B-A8D9-AB8D788676E3}">
      <dsp:nvSpPr>
        <dsp:cNvPr id="0" name=""/>
        <dsp:cNvSpPr/>
      </dsp:nvSpPr>
      <dsp:spPr>
        <a:xfrm>
          <a:off x="7444654" y="2758655"/>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Context institutional</a:t>
          </a:r>
        </a:p>
      </dsp:txBody>
      <dsp:txXfrm>
        <a:off x="7691315" y="3005316"/>
        <a:ext cx="1190984" cy="1190984"/>
      </dsp:txXfrm>
    </dsp:sp>
    <dsp:sp modelId="{52A86BA3-74E1-4937-BA5F-30FC30C991C7}">
      <dsp:nvSpPr>
        <dsp:cNvPr id="0" name=""/>
        <dsp:cNvSpPr/>
      </dsp:nvSpPr>
      <dsp:spPr>
        <a:xfrm>
          <a:off x="6884528" y="3985160"/>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Context social and cultural</a:t>
          </a:r>
        </a:p>
      </dsp:txBody>
      <dsp:txXfrm>
        <a:off x="7131189" y="4231821"/>
        <a:ext cx="1190984" cy="1190984"/>
      </dsp:txXfrm>
    </dsp:sp>
    <dsp:sp modelId="{AC6FB784-9660-4C45-8AE6-BC6126C430F0}">
      <dsp:nvSpPr>
        <dsp:cNvPr id="0" name=""/>
        <dsp:cNvSpPr/>
      </dsp:nvSpPr>
      <dsp:spPr>
        <a:xfrm>
          <a:off x="5750222" y="4714134"/>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Context political</a:t>
          </a:r>
        </a:p>
      </dsp:txBody>
      <dsp:txXfrm>
        <a:off x="5996883" y="4960795"/>
        <a:ext cx="1190984" cy="1190984"/>
      </dsp:txXfrm>
    </dsp:sp>
    <dsp:sp modelId="{0B98C25C-B009-47AF-A534-7C5B5F61BAE6}">
      <dsp:nvSpPr>
        <dsp:cNvPr id="0" name=""/>
        <dsp:cNvSpPr/>
      </dsp:nvSpPr>
      <dsp:spPr>
        <a:xfrm>
          <a:off x="4401869" y="4714134"/>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Relationships</a:t>
          </a:r>
        </a:p>
      </dsp:txBody>
      <dsp:txXfrm>
        <a:off x="4648530" y="4960795"/>
        <a:ext cx="1190984" cy="1190984"/>
      </dsp:txXfrm>
    </dsp:sp>
    <dsp:sp modelId="{330A29CA-1BA8-441D-922F-F6320500CA04}">
      <dsp:nvSpPr>
        <dsp:cNvPr id="0" name=""/>
        <dsp:cNvSpPr/>
      </dsp:nvSpPr>
      <dsp:spPr>
        <a:xfrm>
          <a:off x="3267562" y="3985160"/>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Tools and technologies</a:t>
          </a:r>
        </a:p>
      </dsp:txBody>
      <dsp:txXfrm>
        <a:off x="3514223" y="4231821"/>
        <a:ext cx="1190984" cy="1190984"/>
      </dsp:txXfrm>
    </dsp:sp>
    <dsp:sp modelId="{55ED07A0-A1A7-48A2-AE32-2868CCCE8C53}">
      <dsp:nvSpPr>
        <dsp:cNvPr id="0" name=""/>
        <dsp:cNvSpPr/>
      </dsp:nvSpPr>
      <dsp:spPr>
        <a:xfrm>
          <a:off x="2707436" y="2758655"/>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Objects</a:t>
          </a:r>
        </a:p>
      </dsp:txBody>
      <dsp:txXfrm>
        <a:off x="2954097" y="3005316"/>
        <a:ext cx="1190984" cy="1190984"/>
      </dsp:txXfrm>
    </dsp:sp>
    <dsp:sp modelId="{F8431B06-115E-4DDC-9F53-65A112EEECE5}">
      <dsp:nvSpPr>
        <dsp:cNvPr id="0" name=""/>
        <dsp:cNvSpPr/>
      </dsp:nvSpPr>
      <dsp:spPr>
        <a:xfrm>
          <a:off x="2899327" y="1424026"/>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Identities</a:t>
          </a:r>
        </a:p>
      </dsp:txBody>
      <dsp:txXfrm>
        <a:off x="3145988" y="1670687"/>
        <a:ext cx="1190984" cy="1190984"/>
      </dsp:txXfrm>
    </dsp:sp>
    <dsp:sp modelId="{C6417B22-1A36-47DD-9417-874592AF8FE4}">
      <dsp:nvSpPr>
        <dsp:cNvPr id="0" name=""/>
        <dsp:cNvSpPr/>
      </dsp:nvSpPr>
      <dsp:spPr>
        <a:xfrm>
          <a:off x="3782310" y="405009"/>
          <a:ext cx="1684306" cy="168430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To be added…</a:t>
          </a:r>
        </a:p>
      </dsp:txBody>
      <dsp:txXfrm>
        <a:off x="4028971" y="651670"/>
        <a:ext cx="1190984" cy="11909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EAB76-3DA6-46D7-822A-30DD193D432B}">
      <dsp:nvSpPr>
        <dsp:cNvPr id="0" name=""/>
        <dsp:cNvSpPr/>
      </dsp:nvSpPr>
      <dsp:spPr>
        <a:xfrm>
          <a:off x="4160188" y="1239888"/>
          <a:ext cx="2965690" cy="296569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Actors</a:t>
          </a:r>
        </a:p>
      </dsp:txBody>
      <dsp:txXfrm>
        <a:off x="4594503" y="1674203"/>
        <a:ext cx="2097060" cy="2097060"/>
      </dsp:txXfrm>
    </dsp:sp>
    <dsp:sp modelId="{720EE4A9-9934-4D61-961D-0B51B5317A24}">
      <dsp:nvSpPr>
        <dsp:cNvPr id="0" name=""/>
        <dsp:cNvSpPr/>
      </dsp:nvSpPr>
      <dsp:spPr>
        <a:xfrm>
          <a:off x="4901610" y="48874"/>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Context personal</a:t>
          </a:r>
        </a:p>
      </dsp:txBody>
      <dsp:txXfrm>
        <a:off x="5118768" y="266032"/>
        <a:ext cx="1048529" cy="1048529"/>
      </dsp:txXfrm>
    </dsp:sp>
    <dsp:sp modelId="{5861443F-422E-4A2B-A8D9-AB8D788676E3}">
      <dsp:nvSpPr>
        <dsp:cNvPr id="0" name=""/>
        <dsp:cNvSpPr/>
      </dsp:nvSpPr>
      <dsp:spPr>
        <a:xfrm>
          <a:off x="6412450" y="776456"/>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Context institutional</a:t>
          </a:r>
        </a:p>
      </dsp:txBody>
      <dsp:txXfrm>
        <a:off x="6629608" y="993614"/>
        <a:ext cx="1048529" cy="1048529"/>
      </dsp:txXfrm>
    </dsp:sp>
    <dsp:sp modelId="{52A86BA3-74E1-4937-BA5F-30FC30C991C7}">
      <dsp:nvSpPr>
        <dsp:cNvPr id="0" name=""/>
        <dsp:cNvSpPr/>
      </dsp:nvSpPr>
      <dsp:spPr>
        <a:xfrm>
          <a:off x="6785597" y="2411318"/>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Context social and cultural</a:t>
          </a:r>
        </a:p>
      </dsp:txBody>
      <dsp:txXfrm>
        <a:off x="7002755" y="2628476"/>
        <a:ext cx="1048529" cy="1048529"/>
      </dsp:txXfrm>
    </dsp:sp>
    <dsp:sp modelId="{AC6FB784-9660-4C45-8AE6-BC6126C430F0}">
      <dsp:nvSpPr>
        <dsp:cNvPr id="0" name=""/>
        <dsp:cNvSpPr/>
      </dsp:nvSpPr>
      <dsp:spPr>
        <a:xfrm>
          <a:off x="5740063" y="3722376"/>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Context political</a:t>
          </a:r>
        </a:p>
      </dsp:txBody>
      <dsp:txXfrm>
        <a:off x="5957221" y="3939534"/>
        <a:ext cx="1048529" cy="1048529"/>
      </dsp:txXfrm>
    </dsp:sp>
    <dsp:sp modelId="{0B98C25C-B009-47AF-A534-7C5B5F61BAE6}">
      <dsp:nvSpPr>
        <dsp:cNvPr id="0" name=""/>
        <dsp:cNvSpPr/>
      </dsp:nvSpPr>
      <dsp:spPr>
        <a:xfrm>
          <a:off x="4063157" y="3722376"/>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Relationships</a:t>
          </a:r>
        </a:p>
      </dsp:txBody>
      <dsp:txXfrm>
        <a:off x="4280315" y="3939534"/>
        <a:ext cx="1048529" cy="1048529"/>
      </dsp:txXfrm>
    </dsp:sp>
    <dsp:sp modelId="{330A29CA-1BA8-441D-922F-F6320500CA04}">
      <dsp:nvSpPr>
        <dsp:cNvPr id="0" name=""/>
        <dsp:cNvSpPr/>
      </dsp:nvSpPr>
      <dsp:spPr>
        <a:xfrm>
          <a:off x="3017624" y="2411318"/>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Tools</a:t>
          </a:r>
        </a:p>
      </dsp:txBody>
      <dsp:txXfrm>
        <a:off x="3234782" y="2628476"/>
        <a:ext cx="1048529" cy="1048529"/>
      </dsp:txXfrm>
    </dsp:sp>
    <dsp:sp modelId="{55ED07A0-A1A7-48A2-AE32-2868CCCE8C53}">
      <dsp:nvSpPr>
        <dsp:cNvPr id="0" name=""/>
        <dsp:cNvSpPr/>
      </dsp:nvSpPr>
      <dsp:spPr>
        <a:xfrm>
          <a:off x="3390771" y="776456"/>
          <a:ext cx="1482845" cy="148284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Purpose</a:t>
          </a:r>
        </a:p>
      </dsp:txBody>
      <dsp:txXfrm>
        <a:off x="3607929" y="993614"/>
        <a:ext cx="1048529" cy="104852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72078-F088-4190-A9CC-F047A66CDF85}" type="datetimeFigureOut">
              <a:rPr lang="en-US" smtClean="0"/>
              <a:t>10/17/2024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D0724-2636-41BF-B743-9519BF5B30CF}" type="slidenum">
              <a:rPr lang="en-US" smtClean="0"/>
              <a:t>‹#›</a:t>
            </a:fld>
            <a:endParaRPr lang="en-US"/>
          </a:p>
        </p:txBody>
      </p:sp>
    </p:spTree>
    <p:extLst>
      <p:ext uri="{BB962C8B-B14F-4D97-AF65-F5344CB8AC3E}">
        <p14:creationId xmlns:p14="http://schemas.microsoft.com/office/powerpoint/2010/main" val="243629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984C-A248-18D6-C402-EF3CF7FC8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8B6569-F36B-BEEF-6D6F-1D54821AE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BA27CE-37B6-046C-FE10-03634F7A77AF}"/>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5" name="Footer Placeholder 4">
            <a:extLst>
              <a:ext uri="{FF2B5EF4-FFF2-40B4-BE49-F238E27FC236}">
                <a16:creationId xmlns:a16="http://schemas.microsoft.com/office/drawing/2014/main" id="{90B68E9F-6A88-7382-B146-4D05C39B7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82048-CC42-D0F8-AC6B-D506D64C1514}"/>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4068104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944E-23F0-2696-3DA5-83BD96BAF9EF}"/>
              </a:ext>
            </a:extLst>
          </p:cNvPr>
          <p:cNvSpPr>
            <a:spLocks noGrp="1"/>
          </p:cNvSpPr>
          <p:nvPr>
            <p:ph type="title"/>
          </p:nvPr>
        </p:nvSpPr>
        <p:spPr/>
        <p:txBody>
          <a:bodyPr/>
          <a:lstStyle>
            <a:lvl1pPr>
              <a:defRPr b="1">
                <a:solidFill>
                  <a:srgbClr val="00206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32B7DA-D195-04CE-46F3-1C7BD2245A2F}"/>
              </a:ext>
            </a:extLst>
          </p:cNvPr>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386C081-83BA-5F07-41DF-EE3A64D0BC90}"/>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5" name="Footer Placeholder 4">
            <a:extLst>
              <a:ext uri="{FF2B5EF4-FFF2-40B4-BE49-F238E27FC236}">
                <a16:creationId xmlns:a16="http://schemas.microsoft.com/office/drawing/2014/main" id="{B334CA47-9B43-E453-4035-5FFA95899B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5E0FB-B3EC-2FED-CA9A-62C0205CDEDA}"/>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297837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FE38-7A26-40AA-03FA-A15B474DA7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A66BDE-1773-DCF7-35CE-56510AA64C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A89E2D-35C1-71D5-5E7F-843BACBFB519}"/>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5" name="Footer Placeholder 4">
            <a:extLst>
              <a:ext uri="{FF2B5EF4-FFF2-40B4-BE49-F238E27FC236}">
                <a16:creationId xmlns:a16="http://schemas.microsoft.com/office/drawing/2014/main" id="{EB24DFAF-F559-D3F1-930C-9545997C0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10C5E0-FF64-E166-7D76-82EC2C017455}"/>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179834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1E569-70DD-28CC-B4AF-A2517B62AD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81ECF1-240B-BC31-40EC-3A60ECB974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18E2A2-6D20-8EDA-6D55-7E3BD2442E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09C4EA-8876-E36C-F708-8743CE774F33}"/>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6" name="Footer Placeholder 5">
            <a:extLst>
              <a:ext uri="{FF2B5EF4-FFF2-40B4-BE49-F238E27FC236}">
                <a16:creationId xmlns:a16="http://schemas.microsoft.com/office/drawing/2014/main" id="{290EDE21-6865-EDC3-3F58-C2884EFDB6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8EA2CB-6F00-AB13-E597-94FD27E8703E}"/>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3489035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7E31-1989-D5C9-EE8A-79117A7263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46E21F-96A1-1055-063D-31DCB1780B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860977-1B3E-EF51-7488-D5AC8EEA38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E52C99-4C2C-5206-9876-D85785F2C9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D68BF7-AE6C-6B02-90B9-E598842440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07ABFA-EA1C-71AC-460E-D5EBFB668FCB}"/>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8" name="Footer Placeholder 7">
            <a:extLst>
              <a:ext uri="{FF2B5EF4-FFF2-40B4-BE49-F238E27FC236}">
                <a16:creationId xmlns:a16="http://schemas.microsoft.com/office/drawing/2014/main" id="{A16EAB9D-1F78-BB54-97EE-3EE563E725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B28FEA-DEBC-BA33-318E-39249A783139}"/>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865397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6059-5BA1-165F-FFCC-E1BEEE433F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61883E-EFBF-D143-F748-96BC838DF72E}"/>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4" name="Footer Placeholder 3">
            <a:extLst>
              <a:ext uri="{FF2B5EF4-FFF2-40B4-BE49-F238E27FC236}">
                <a16:creationId xmlns:a16="http://schemas.microsoft.com/office/drawing/2014/main" id="{4CE179C0-1253-925F-BF4D-F820359F53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D1D357-08FD-E59E-C026-EB36BC758045}"/>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3011456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498DD4-426E-54E8-976A-C076DFCFCB48}"/>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3" name="Footer Placeholder 2">
            <a:extLst>
              <a:ext uri="{FF2B5EF4-FFF2-40B4-BE49-F238E27FC236}">
                <a16:creationId xmlns:a16="http://schemas.microsoft.com/office/drawing/2014/main" id="{09459471-B780-438B-A982-B9E5AF9C8C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179F98-B780-7793-262C-788445C0FED7}"/>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110858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8FE2A-86C7-B720-3216-B097B7A22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4AAF31-A24F-9DA2-0D5F-A45241DA8B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49BA53-8520-8948-E50F-7FE516EC34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09966-BC3F-F1EB-C8B8-8A17F534DA33}"/>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6" name="Footer Placeholder 5">
            <a:extLst>
              <a:ext uri="{FF2B5EF4-FFF2-40B4-BE49-F238E27FC236}">
                <a16:creationId xmlns:a16="http://schemas.microsoft.com/office/drawing/2014/main" id="{EB38D331-1698-E486-8BEE-39859A0D8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FDDF7E-B276-D894-4A2F-BF4BDBDD3230}"/>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1809100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EB5A6-DD66-C0C8-548A-D6A3BE228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414A08-CA0F-72D3-ED14-9489FE33A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582947-DD94-BBCF-9850-8C2E84044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59AD2-7CBB-9C0B-2CF5-7DC4ACA8DD7A}"/>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6" name="Footer Placeholder 5">
            <a:extLst>
              <a:ext uri="{FF2B5EF4-FFF2-40B4-BE49-F238E27FC236}">
                <a16:creationId xmlns:a16="http://schemas.microsoft.com/office/drawing/2014/main" id="{32DAEF60-CD36-A7DE-B16C-3DF33394A0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228AF-512E-9012-F41D-860EB6A7AAB4}"/>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4205676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DDE35-FBF4-C63A-2B70-6CD351B76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697324-4792-5652-69E5-520B827936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04A49E-7F4F-9113-E731-03E43BE93336}"/>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5" name="Footer Placeholder 4">
            <a:extLst>
              <a:ext uri="{FF2B5EF4-FFF2-40B4-BE49-F238E27FC236}">
                <a16:creationId xmlns:a16="http://schemas.microsoft.com/office/drawing/2014/main" id="{A5FE4EE3-1EA6-D9AF-2908-04D2AB32DB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EE4C19-5775-87E6-EA5D-A94FB1E695AB}"/>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80159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69C251-4F73-CFE9-4862-38C26242E9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17442D-98E9-F377-CE6D-F3292125F7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F86274-995F-0C4F-3947-15CFCB6EE3A9}"/>
              </a:ext>
            </a:extLst>
          </p:cNvPr>
          <p:cNvSpPr>
            <a:spLocks noGrp="1"/>
          </p:cNvSpPr>
          <p:nvPr>
            <p:ph type="dt" sz="half" idx="10"/>
          </p:nvPr>
        </p:nvSpPr>
        <p:spPr/>
        <p:txBody>
          <a:bodyPr/>
          <a:lstStyle/>
          <a:p>
            <a:fld id="{1879FA27-F185-4500-954F-596EB15ABE6C}" type="datetimeFigureOut">
              <a:rPr lang="en-US" smtClean="0"/>
              <a:t>10/17/2024</a:t>
            </a:fld>
            <a:endParaRPr lang="en-US"/>
          </a:p>
        </p:txBody>
      </p:sp>
      <p:sp>
        <p:nvSpPr>
          <p:cNvPr id="5" name="Footer Placeholder 4">
            <a:extLst>
              <a:ext uri="{FF2B5EF4-FFF2-40B4-BE49-F238E27FC236}">
                <a16:creationId xmlns:a16="http://schemas.microsoft.com/office/drawing/2014/main" id="{561BBAAF-2119-D46A-D41A-F7A284C2FF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771D81-4C4F-2BBF-CC8B-63B47D7FC93A}"/>
              </a:ext>
            </a:extLst>
          </p:cNvPr>
          <p:cNvSpPr>
            <a:spLocks noGrp="1"/>
          </p:cNvSpPr>
          <p:nvPr>
            <p:ph type="sldNum" sz="quarter" idx="12"/>
          </p:nvPr>
        </p:nvSpPr>
        <p:spPr/>
        <p:txBody>
          <a:bodyPr/>
          <a:lstStyle/>
          <a:p>
            <a:fld id="{54603EFC-FA7D-4487-B309-01FDCCCA7448}" type="slidenum">
              <a:rPr lang="en-US" smtClean="0"/>
              <a:t>‹#›</a:t>
            </a:fld>
            <a:endParaRPr lang="en-US"/>
          </a:p>
        </p:txBody>
      </p:sp>
    </p:spTree>
    <p:extLst>
      <p:ext uri="{BB962C8B-B14F-4D97-AF65-F5344CB8AC3E}">
        <p14:creationId xmlns:p14="http://schemas.microsoft.com/office/powerpoint/2010/main" val="3264671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6D92C2-5DA8-8CEB-BF04-68193E31BF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5572AB-4EC6-4E73-0F2E-D9F69FE796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DAC62-A2A7-4B21-BF20-5DB1C1F979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79FA27-F185-4500-954F-596EB15ABE6C}" type="datetimeFigureOut">
              <a:rPr lang="en-US" smtClean="0"/>
              <a:t>10/17/2024</a:t>
            </a:fld>
            <a:endParaRPr lang="en-US"/>
          </a:p>
        </p:txBody>
      </p:sp>
      <p:sp>
        <p:nvSpPr>
          <p:cNvPr id="5" name="Footer Placeholder 4">
            <a:extLst>
              <a:ext uri="{FF2B5EF4-FFF2-40B4-BE49-F238E27FC236}">
                <a16:creationId xmlns:a16="http://schemas.microsoft.com/office/drawing/2014/main" id="{BFA3ED0B-69B0-4A1D-28F5-3A3904DB87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AA0F6F-04A6-9520-12BD-FFD0FCC531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603EFC-FA7D-4487-B309-01FDCCCA7448}" type="slidenum">
              <a:rPr lang="en-US" smtClean="0"/>
              <a:t>‹#›</a:t>
            </a:fld>
            <a:endParaRPr lang="en-US"/>
          </a:p>
        </p:txBody>
      </p:sp>
    </p:spTree>
    <p:extLst>
      <p:ext uri="{BB962C8B-B14F-4D97-AF65-F5344CB8AC3E}">
        <p14:creationId xmlns:p14="http://schemas.microsoft.com/office/powerpoint/2010/main" val="1996011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researchgate.net/profile/Aleksandar-Bauca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16/j.edurev.2023.100567"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03E70-83CB-9F3E-B0E7-3106DEA6D454}"/>
              </a:ext>
            </a:extLst>
          </p:cNvPr>
          <p:cNvSpPr>
            <a:spLocks noGrp="1"/>
          </p:cNvSpPr>
          <p:nvPr>
            <p:ph type="ctrTitle"/>
          </p:nvPr>
        </p:nvSpPr>
        <p:spPr>
          <a:xfrm>
            <a:off x="575733" y="368827"/>
            <a:ext cx="10938934" cy="2387600"/>
          </a:xfrm>
        </p:spPr>
        <p:txBody>
          <a:bodyPr>
            <a:normAutofit fontScale="90000"/>
          </a:bodyPr>
          <a:lstStyle/>
          <a:p>
            <a:r>
              <a:rPr lang="en-US" b="1" dirty="0">
                <a:solidFill>
                  <a:srgbClr val="002060"/>
                </a:solidFill>
              </a:rPr>
              <a:t>Learning and development </a:t>
            </a:r>
            <a:br>
              <a:rPr lang="en-US" b="1" dirty="0">
                <a:solidFill>
                  <a:srgbClr val="002060"/>
                </a:solidFill>
              </a:rPr>
            </a:br>
            <a:r>
              <a:rPr lang="en-US" b="1" dirty="0">
                <a:solidFill>
                  <a:srgbClr val="002060"/>
                </a:solidFill>
              </a:rPr>
              <a:t>in the social interaction: </a:t>
            </a:r>
            <a:br>
              <a:rPr lang="en-US" b="1" dirty="0">
                <a:solidFill>
                  <a:srgbClr val="002060"/>
                </a:solidFill>
              </a:rPr>
            </a:br>
            <a:r>
              <a:rPr lang="en-US" b="1" dirty="0">
                <a:solidFill>
                  <a:srgbClr val="002060"/>
                </a:solidFill>
              </a:rPr>
              <a:t>fruitful history and future directions </a:t>
            </a:r>
          </a:p>
        </p:txBody>
      </p:sp>
      <p:sp>
        <p:nvSpPr>
          <p:cNvPr id="3" name="Subtitle 2">
            <a:extLst>
              <a:ext uri="{FF2B5EF4-FFF2-40B4-BE49-F238E27FC236}">
                <a16:creationId xmlns:a16="http://schemas.microsoft.com/office/drawing/2014/main" id="{FDAB0F4A-36C1-EC2B-0EDD-4B5FFDAC3244}"/>
              </a:ext>
            </a:extLst>
          </p:cNvPr>
          <p:cNvSpPr>
            <a:spLocks noGrp="1"/>
          </p:cNvSpPr>
          <p:nvPr>
            <p:ph type="subTitle" idx="1"/>
          </p:nvPr>
        </p:nvSpPr>
        <p:spPr>
          <a:xfrm>
            <a:off x="1524000" y="3161767"/>
            <a:ext cx="9144000" cy="1655762"/>
          </a:xfrm>
        </p:spPr>
        <p:txBody>
          <a:bodyPr>
            <a:normAutofit/>
          </a:bodyPr>
          <a:lstStyle/>
          <a:p>
            <a:r>
              <a:rPr lang="en-US" sz="2800" dirty="0">
                <a:solidFill>
                  <a:schemeClr val="tx1">
                    <a:lumMod val="50000"/>
                    <a:lumOff val="50000"/>
                  </a:schemeClr>
                </a:solidFill>
              </a:rPr>
              <a:t>Aleksandar Baucal</a:t>
            </a:r>
          </a:p>
          <a:p>
            <a:r>
              <a:rPr lang="en-US" sz="2800" dirty="0">
                <a:solidFill>
                  <a:schemeClr val="tx1">
                    <a:lumMod val="50000"/>
                    <a:lumOff val="50000"/>
                  </a:schemeClr>
                </a:solidFill>
              </a:rPr>
              <a:t>Dept. of Psychology, University of Belgrade, Serbia</a:t>
            </a:r>
          </a:p>
          <a:p>
            <a:r>
              <a:rPr lang="en-US" sz="2000" dirty="0">
                <a:hlinkClick r:id="rId2"/>
              </a:rPr>
              <a:t>https://www.researchgate.net/profile/Aleksandar-Baucal</a:t>
            </a:r>
            <a:r>
              <a:rPr lang="en-US" sz="2800" dirty="0">
                <a:solidFill>
                  <a:schemeClr val="tx1">
                    <a:lumMod val="50000"/>
                    <a:lumOff val="50000"/>
                  </a:schemeClr>
                </a:solidFill>
              </a:rPr>
              <a:t> </a:t>
            </a:r>
            <a:endParaRPr lang="en-US" sz="2000" dirty="0"/>
          </a:p>
        </p:txBody>
      </p:sp>
      <p:sp>
        <p:nvSpPr>
          <p:cNvPr id="4" name="Subtitle 2">
            <a:extLst>
              <a:ext uri="{FF2B5EF4-FFF2-40B4-BE49-F238E27FC236}">
                <a16:creationId xmlns:a16="http://schemas.microsoft.com/office/drawing/2014/main" id="{652A9588-C2E4-20F4-1ECE-490B010091CB}"/>
              </a:ext>
            </a:extLst>
          </p:cNvPr>
          <p:cNvSpPr txBox="1">
            <a:spLocks/>
          </p:cNvSpPr>
          <p:nvPr/>
        </p:nvSpPr>
        <p:spPr>
          <a:xfrm>
            <a:off x="1515531" y="5020733"/>
            <a:ext cx="9144000" cy="1769537"/>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spcBef>
                <a:spcPts val="0"/>
              </a:spcBef>
            </a:pPr>
            <a:r>
              <a:rPr lang="en-US" sz="1800" dirty="0">
                <a:solidFill>
                  <a:schemeClr val="bg1">
                    <a:lumMod val="50000"/>
                  </a:schemeClr>
                </a:solidFill>
              </a:rPr>
              <a:t>EARLI SIG 10, 21 &amp; 25 Conference 2024</a:t>
            </a:r>
          </a:p>
          <a:p>
            <a:pPr>
              <a:lnSpc>
                <a:spcPct val="110000"/>
              </a:lnSpc>
              <a:spcBef>
                <a:spcPts val="0"/>
              </a:spcBef>
            </a:pPr>
            <a:r>
              <a:rPr lang="en-US" sz="1800" dirty="0">
                <a:solidFill>
                  <a:schemeClr val="bg1">
                    <a:lumMod val="50000"/>
                  </a:schemeClr>
                </a:solidFill>
              </a:rPr>
              <a:t>Walking the Talk: Co-constructing the politics of meaning, diversity and learning</a:t>
            </a:r>
          </a:p>
          <a:p>
            <a:pPr>
              <a:lnSpc>
                <a:spcPct val="110000"/>
              </a:lnSpc>
              <a:spcBef>
                <a:spcPts val="0"/>
              </a:spcBef>
            </a:pPr>
            <a:r>
              <a:rPr lang="en-US" sz="1800" dirty="0">
                <a:solidFill>
                  <a:schemeClr val="bg1">
                    <a:lumMod val="50000"/>
                  </a:schemeClr>
                </a:solidFill>
              </a:rPr>
              <a:t>Bari</a:t>
            </a:r>
            <a:r>
              <a:rPr lang="en-US" sz="1800">
                <a:solidFill>
                  <a:schemeClr val="bg1">
                    <a:lumMod val="50000"/>
                  </a:schemeClr>
                </a:solidFill>
              </a:rPr>
              <a:t>, Italy</a:t>
            </a:r>
          </a:p>
          <a:p>
            <a:pPr>
              <a:lnSpc>
                <a:spcPct val="110000"/>
              </a:lnSpc>
              <a:spcBef>
                <a:spcPts val="0"/>
              </a:spcBef>
            </a:pPr>
            <a:endParaRPr lang="en-US" sz="1800" dirty="0">
              <a:solidFill>
                <a:schemeClr val="bg1">
                  <a:lumMod val="50000"/>
                </a:schemeClr>
              </a:solidFill>
            </a:endParaRPr>
          </a:p>
          <a:p>
            <a:r>
              <a:rPr lang="en-US" sz="1800" dirty="0">
                <a:solidFill>
                  <a:schemeClr val="bg1">
                    <a:lumMod val="50000"/>
                  </a:schemeClr>
                </a:solidFill>
              </a:rPr>
              <a:t>This research was supported by the Science Fund of the Republic of Serbia, Grant No. 7744729, The PEER Model of Collaborative Problem Solving: Developing Young People’s Capacities for Constructive Interaction and Teamwork – </a:t>
            </a:r>
            <a:r>
              <a:rPr lang="en-US" sz="1800" dirty="0" err="1">
                <a:solidFill>
                  <a:schemeClr val="bg1">
                    <a:lumMod val="50000"/>
                  </a:schemeClr>
                </a:solidFill>
              </a:rPr>
              <a:t>PEERSolvers</a:t>
            </a:r>
            <a:endParaRPr lang="en-US" sz="1800" dirty="0">
              <a:solidFill>
                <a:schemeClr val="bg1">
                  <a:lumMod val="50000"/>
                </a:schemeClr>
              </a:solidFill>
            </a:endParaRPr>
          </a:p>
        </p:txBody>
      </p:sp>
    </p:spTree>
    <p:extLst>
      <p:ext uri="{BB962C8B-B14F-4D97-AF65-F5344CB8AC3E}">
        <p14:creationId xmlns:p14="http://schemas.microsoft.com/office/powerpoint/2010/main" val="2754004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BAD55-D22E-6A85-78EC-5E8FDFDE145F}"/>
              </a:ext>
            </a:extLst>
          </p:cNvPr>
          <p:cNvSpPr>
            <a:spLocks noGrp="1"/>
          </p:cNvSpPr>
          <p:nvPr>
            <p:ph type="title"/>
          </p:nvPr>
        </p:nvSpPr>
        <p:spPr/>
        <p:txBody>
          <a:bodyPr/>
          <a:lstStyle/>
          <a:p>
            <a:r>
              <a:rPr lang="en-US" dirty="0"/>
              <a:t>What am I puzzled with?</a:t>
            </a:r>
          </a:p>
        </p:txBody>
      </p:sp>
      <p:sp>
        <p:nvSpPr>
          <p:cNvPr id="3" name="Content Placeholder 2">
            <a:extLst>
              <a:ext uri="{FF2B5EF4-FFF2-40B4-BE49-F238E27FC236}">
                <a16:creationId xmlns:a16="http://schemas.microsoft.com/office/drawing/2014/main" id="{67F637C1-67E1-2948-D61B-278EE24B9576}"/>
              </a:ext>
            </a:extLst>
          </p:cNvPr>
          <p:cNvSpPr>
            <a:spLocks noGrp="1"/>
          </p:cNvSpPr>
          <p:nvPr>
            <p:ph idx="1"/>
          </p:nvPr>
        </p:nvSpPr>
        <p:spPr/>
        <p:txBody>
          <a:bodyPr/>
          <a:lstStyle/>
          <a:p>
            <a:r>
              <a:rPr lang="en-US" dirty="0"/>
              <a:t>Under what conditions and in what way…</a:t>
            </a:r>
          </a:p>
          <a:p>
            <a:endParaRPr lang="en-US" dirty="0"/>
          </a:p>
          <a:p>
            <a:r>
              <a:rPr lang="en-US" dirty="0"/>
              <a:t>… learning and development …</a:t>
            </a:r>
          </a:p>
          <a:p>
            <a:endParaRPr lang="en-US" dirty="0"/>
          </a:p>
          <a:p>
            <a:r>
              <a:rPr lang="en-US" dirty="0"/>
              <a:t>…could emerge during a situated collaboration with others?</a:t>
            </a:r>
          </a:p>
          <a:p>
            <a:pPr marL="0" indent="0">
              <a:buNone/>
            </a:pPr>
            <a:endParaRPr lang="en-US" dirty="0"/>
          </a:p>
        </p:txBody>
      </p:sp>
    </p:spTree>
    <p:extLst>
      <p:ext uri="{BB962C8B-B14F-4D97-AF65-F5344CB8AC3E}">
        <p14:creationId xmlns:p14="http://schemas.microsoft.com/office/powerpoint/2010/main" val="1950728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4948-51DC-A268-1C64-7CD5D789A6B9}"/>
              </a:ext>
            </a:extLst>
          </p:cNvPr>
          <p:cNvSpPr>
            <a:spLocks noGrp="1"/>
          </p:cNvSpPr>
          <p:nvPr>
            <p:ph type="title"/>
          </p:nvPr>
        </p:nvSpPr>
        <p:spPr/>
        <p:txBody>
          <a:bodyPr/>
          <a:lstStyle/>
          <a:p>
            <a:r>
              <a:rPr lang="en-US" dirty="0"/>
              <a:t>Why is it so interesting to me?</a:t>
            </a:r>
          </a:p>
        </p:txBody>
      </p:sp>
      <p:sp>
        <p:nvSpPr>
          <p:cNvPr id="3" name="Content Placeholder 2">
            <a:extLst>
              <a:ext uri="{FF2B5EF4-FFF2-40B4-BE49-F238E27FC236}">
                <a16:creationId xmlns:a16="http://schemas.microsoft.com/office/drawing/2014/main" id="{DADD0464-D06C-C9FA-D413-DC0707B3D229}"/>
              </a:ext>
            </a:extLst>
          </p:cNvPr>
          <p:cNvSpPr>
            <a:spLocks noGrp="1"/>
          </p:cNvSpPr>
          <p:nvPr>
            <p:ph idx="1"/>
          </p:nvPr>
        </p:nvSpPr>
        <p:spPr>
          <a:xfrm>
            <a:off x="838200" y="1825625"/>
            <a:ext cx="10515600" cy="4667250"/>
          </a:xfrm>
        </p:spPr>
        <p:txBody>
          <a:bodyPr>
            <a:normAutofit lnSpcReduction="10000"/>
          </a:bodyPr>
          <a:lstStyle/>
          <a:p>
            <a:r>
              <a:rPr lang="en-US" dirty="0"/>
              <a:t>Theoretical relevance (individual vs sociocultural approaches to human development)</a:t>
            </a:r>
          </a:p>
          <a:p>
            <a:r>
              <a:rPr lang="en-US" dirty="0"/>
              <a:t>Methodological relevance (interaction as a topic and as a tool, quantitative and qualitative approach)</a:t>
            </a:r>
          </a:p>
          <a:p>
            <a:r>
              <a:rPr lang="en-US" dirty="0"/>
              <a:t>Practical relevance for the education</a:t>
            </a:r>
          </a:p>
          <a:p>
            <a:r>
              <a:rPr lang="en-US" dirty="0"/>
              <a:t>Social relevance (ensuring social participation of excluded, marginalized, segregated, discriminated…equal opportunities for all)</a:t>
            </a:r>
          </a:p>
          <a:p>
            <a:r>
              <a:rPr lang="en-US" dirty="0"/>
              <a:t>Political relevance (dialogue in the time of polarizations)</a:t>
            </a:r>
          </a:p>
          <a:p>
            <a:r>
              <a:rPr lang="en-US" dirty="0"/>
              <a:t>Cultural relevance in the time of cultural wars</a:t>
            </a:r>
          </a:p>
          <a:p>
            <a:r>
              <a:rPr lang="en-US" dirty="0"/>
              <a:t>Relevance for globalized world with intensive migrations </a:t>
            </a:r>
          </a:p>
        </p:txBody>
      </p:sp>
    </p:spTree>
    <p:extLst>
      <p:ext uri="{BB962C8B-B14F-4D97-AF65-F5344CB8AC3E}">
        <p14:creationId xmlns:p14="http://schemas.microsoft.com/office/powerpoint/2010/main" val="1170915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4948-51DC-A268-1C64-7CD5D789A6B9}"/>
              </a:ext>
            </a:extLst>
          </p:cNvPr>
          <p:cNvSpPr>
            <a:spLocks noGrp="1"/>
          </p:cNvSpPr>
          <p:nvPr>
            <p:ph type="title"/>
          </p:nvPr>
        </p:nvSpPr>
        <p:spPr/>
        <p:txBody>
          <a:bodyPr/>
          <a:lstStyle/>
          <a:p>
            <a:r>
              <a:rPr lang="en-US" dirty="0"/>
              <a:t>It seems like a promising field of inquiry</a:t>
            </a:r>
          </a:p>
        </p:txBody>
      </p:sp>
      <p:sp>
        <p:nvSpPr>
          <p:cNvPr id="3" name="Content Placeholder 2">
            <a:extLst>
              <a:ext uri="{FF2B5EF4-FFF2-40B4-BE49-F238E27FC236}">
                <a16:creationId xmlns:a16="http://schemas.microsoft.com/office/drawing/2014/main" id="{DADD0464-D06C-C9FA-D413-DC0707B3D229}"/>
              </a:ext>
            </a:extLst>
          </p:cNvPr>
          <p:cNvSpPr>
            <a:spLocks noGrp="1"/>
          </p:cNvSpPr>
          <p:nvPr>
            <p:ph idx="1"/>
          </p:nvPr>
        </p:nvSpPr>
        <p:spPr>
          <a:xfrm>
            <a:off x="838200" y="2020179"/>
            <a:ext cx="9448800" cy="4351338"/>
          </a:xfrm>
        </p:spPr>
        <p:txBody>
          <a:bodyPr>
            <a:normAutofit/>
          </a:bodyPr>
          <a:lstStyle/>
          <a:p>
            <a:r>
              <a:rPr lang="en-US" dirty="0"/>
              <a:t>At the beginning, there were many open questions with a hope that they will be clarified based on research studies</a:t>
            </a:r>
          </a:p>
          <a:p>
            <a:endParaRPr lang="en-US" dirty="0"/>
          </a:p>
          <a:p>
            <a:r>
              <a:rPr lang="en-US" dirty="0"/>
              <a:t>It seems just as a matter of time and several studies to get good answers</a:t>
            </a:r>
            <a:r>
              <a:rPr lang="en-US" dirty="0">
                <a:sym typeface="Wingdings" panose="05000000000000000000" pitchFamily="2" charset="2"/>
              </a:rPr>
              <a:t>, but…</a:t>
            </a:r>
          </a:p>
          <a:p>
            <a:endParaRPr lang="en-US" dirty="0">
              <a:sym typeface="Wingdings" panose="05000000000000000000" pitchFamily="2" charset="2"/>
            </a:endParaRPr>
          </a:p>
          <a:p>
            <a:endParaRPr lang="en-US" dirty="0">
              <a:sym typeface="Wingdings" panose="05000000000000000000" pitchFamily="2" charset="2"/>
            </a:endParaRPr>
          </a:p>
        </p:txBody>
      </p:sp>
    </p:spTree>
    <p:extLst>
      <p:ext uri="{BB962C8B-B14F-4D97-AF65-F5344CB8AC3E}">
        <p14:creationId xmlns:p14="http://schemas.microsoft.com/office/powerpoint/2010/main" val="266746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4948-51DC-A268-1C64-7CD5D789A6B9}"/>
              </a:ext>
            </a:extLst>
          </p:cNvPr>
          <p:cNvSpPr>
            <a:spLocks noGrp="1"/>
          </p:cNvSpPr>
          <p:nvPr>
            <p:ph type="title"/>
          </p:nvPr>
        </p:nvSpPr>
        <p:spPr/>
        <p:txBody>
          <a:bodyPr/>
          <a:lstStyle/>
          <a:p>
            <a:r>
              <a:rPr lang="en-US" dirty="0"/>
              <a:t>It turned out into a never-ending story</a:t>
            </a:r>
          </a:p>
        </p:txBody>
      </p:sp>
      <p:sp>
        <p:nvSpPr>
          <p:cNvPr id="3" name="Content Placeholder 2">
            <a:extLst>
              <a:ext uri="{FF2B5EF4-FFF2-40B4-BE49-F238E27FC236}">
                <a16:creationId xmlns:a16="http://schemas.microsoft.com/office/drawing/2014/main" id="{DADD0464-D06C-C9FA-D413-DC0707B3D229}"/>
              </a:ext>
            </a:extLst>
          </p:cNvPr>
          <p:cNvSpPr>
            <a:spLocks noGrp="1"/>
          </p:cNvSpPr>
          <p:nvPr>
            <p:ph idx="1"/>
          </p:nvPr>
        </p:nvSpPr>
        <p:spPr>
          <a:xfrm>
            <a:off x="838200" y="2020179"/>
            <a:ext cx="6019800" cy="4351338"/>
          </a:xfrm>
        </p:spPr>
        <p:txBody>
          <a:bodyPr>
            <a:normAutofit/>
          </a:bodyPr>
          <a:lstStyle/>
          <a:p>
            <a:endParaRPr lang="en-US" dirty="0">
              <a:sym typeface="Wingdings" panose="05000000000000000000" pitchFamily="2" charset="2"/>
            </a:endParaRPr>
          </a:p>
        </p:txBody>
      </p:sp>
    </p:spTree>
    <p:extLst>
      <p:ext uri="{BB962C8B-B14F-4D97-AF65-F5344CB8AC3E}">
        <p14:creationId xmlns:p14="http://schemas.microsoft.com/office/powerpoint/2010/main" val="3164337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2B25D-FF00-E36E-423C-ABFC1698CEF7}"/>
              </a:ext>
            </a:extLst>
          </p:cNvPr>
          <p:cNvSpPr>
            <a:spLocks noGrp="1"/>
          </p:cNvSpPr>
          <p:nvPr>
            <p:ph type="title"/>
          </p:nvPr>
        </p:nvSpPr>
        <p:spPr>
          <a:xfrm>
            <a:off x="838200" y="365125"/>
            <a:ext cx="10515600" cy="955675"/>
          </a:xfrm>
        </p:spPr>
        <p:txBody>
          <a:bodyPr/>
          <a:lstStyle/>
          <a:p>
            <a:r>
              <a:rPr lang="en-US" dirty="0"/>
              <a:t>Historical perspective</a:t>
            </a:r>
          </a:p>
        </p:txBody>
      </p:sp>
      <p:sp>
        <p:nvSpPr>
          <p:cNvPr id="3" name="Content Placeholder 2">
            <a:extLst>
              <a:ext uri="{FF2B5EF4-FFF2-40B4-BE49-F238E27FC236}">
                <a16:creationId xmlns:a16="http://schemas.microsoft.com/office/drawing/2014/main" id="{9A0EBD10-A46F-132F-70AA-EADB23900A4F}"/>
              </a:ext>
            </a:extLst>
          </p:cNvPr>
          <p:cNvSpPr>
            <a:spLocks noGrp="1"/>
          </p:cNvSpPr>
          <p:nvPr>
            <p:ph idx="1"/>
          </p:nvPr>
        </p:nvSpPr>
        <p:spPr>
          <a:xfrm>
            <a:off x="838200" y="1320801"/>
            <a:ext cx="10515600" cy="5469466"/>
          </a:xfrm>
        </p:spPr>
        <p:txBody>
          <a:bodyPr>
            <a:normAutofit fontScale="85000" lnSpcReduction="20000"/>
          </a:bodyPr>
          <a:lstStyle/>
          <a:p>
            <a:r>
              <a:rPr lang="en-US" dirty="0"/>
              <a:t>Piaget vs Vygotsky: peer interaction (symmetric and asymmetric) and adult-child interaction</a:t>
            </a:r>
          </a:p>
          <a:p>
            <a:r>
              <a:rPr lang="en-US" dirty="0"/>
              <a:t>Parent-child interaction at home and during participation in socially and culturally relevant practices</a:t>
            </a:r>
          </a:p>
          <a:p>
            <a:r>
              <a:rPr lang="en-US" dirty="0"/>
              <a:t>Adult-child and child-child interaction embedded into socio-culturally relevant practices</a:t>
            </a:r>
          </a:p>
          <a:p>
            <a:r>
              <a:rPr lang="en-US" dirty="0"/>
              <a:t>Classroom interaction (teachers-students, students-students)</a:t>
            </a:r>
          </a:p>
          <a:p>
            <a:r>
              <a:rPr lang="en-US" dirty="0"/>
              <a:t>Project based learning and problem-based learning as an educational practices</a:t>
            </a:r>
          </a:p>
          <a:p>
            <a:r>
              <a:rPr lang="en-US" dirty="0"/>
              <a:t>Technological turn (CSCL and interaction via digital technologies)</a:t>
            </a:r>
          </a:p>
          <a:p>
            <a:r>
              <a:rPr lang="en-US" dirty="0"/>
              <a:t>Materiality turn</a:t>
            </a:r>
          </a:p>
          <a:p>
            <a:r>
              <a:rPr lang="en-US" dirty="0"/>
              <a:t>Interaction focused on well defined problems -&gt; interaction focused on “ill” defined problems</a:t>
            </a:r>
          </a:p>
          <a:p>
            <a:r>
              <a:rPr lang="en-US" dirty="0"/>
              <a:t>From mostly cognitive problems to social issues and “hot” issues</a:t>
            </a:r>
          </a:p>
          <a:p>
            <a:r>
              <a:rPr lang="en-US" dirty="0"/>
              <a:t>Peer interaction and intergroup relationships (e.g., in post conflict societies) </a:t>
            </a:r>
          </a:p>
          <a:p>
            <a:r>
              <a:rPr lang="en-US" dirty="0"/>
              <a:t>Rising interest into interaction with robots and AI</a:t>
            </a:r>
          </a:p>
          <a:p>
            <a:endParaRPr lang="en-US" dirty="0"/>
          </a:p>
          <a:p>
            <a:endParaRPr lang="en-US" dirty="0"/>
          </a:p>
        </p:txBody>
      </p:sp>
    </p:spTree>
    <p:extLst>
      <p:ext uri="{BB962C8B-B14F-4D97-AF65-F5344CB8AC3E}">
        <p14:creationId xmlns:p14="http://schemas.microsoft.com/office/powerpoint/2010/main" val="2046876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AF44-FA41-944E-A752-06C99DF39533}"/>
              </a:ext>
            </a:extLst>
          </p:cNvPr>
          <p:cNvSpPr>
            <a:spLocks noGrp="1"/>
          </p:cNvSpPr>
          <p:nvPr>
            <p:ph type="title"/>
          </p:nvPr>
        </p:nvSpPr>
        <p:spPr/>
        <p:txBody>
          <a:bodyPr/>
          <a:lstStyle/>
          <a:p>
            <a:r>
              <a:rPr lang="en-US" dirty="0" err="1"/>
              <a:t>Amarcord</a:t>
            </a:r>
            <a:r>
              <a:rPr lang="en-US" dirty="0"/>
              <a:t>: reflection upon research experience with the topic</a:t>
            </a:r>
          </a:p>
        </p:txBody>
      </p:sp>
      <p:pic>
        <p:nvPicPr>
          <p:cNvPr id="5" name="Content Placeholder 4" descr="A poster of a movie&#10;&#10;Description automatically generated">
            <a:extLst>
              <a:ext uri="{FF2B5EF4-FFF2-40B4-BE49-F238E27FC236}">
                <a16:creationId xmlns:a16="http://schemas.microsoft.com/office/drawing/2014/main" id="{B816C4B9-A05D-D9E5-DFA6-5D64FFE156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3907" y="1931629"/>
            <a:ext cx="2840476" cy="4074348"/>
          </a:xfrm>
        </p:spPr>
      </p:pic>
      <p:sp>
        <p:nvSpPr>
          <p:cNvPr id="6" name="TextBox 5">
            <a:extLst>
              <a:ext uri="{FF2B5EF4-FFF2-40B4-BE49-F238E27FC236}">
                <a16:creationId xmlns:a16="http://schemas.microsoft.com/office/drawing/2014/main" id="{04F2FE82-E435-7C95-5641-99EEB967EDD5}"/>
              </a:ext>
            </a:extLst>
          </p:cNvPr>
          <p:cNvSpPr txBox="1"/>
          <p:nvPr/>
        </p:nvSpPr>
        <p:spPr>
          <a:xfrm>
            <a:off x="1303867" y="6206067"/>
            <a:ext cx="9736666" cy="369332"/>
          </a:xfrm>
          <a:prstGeom prst="rect">
            <a:avLst/>
          </a:prstGeom>
          <a:noFill/>
        </p:spPr>
        <p:txBody>
          <a:bodyPr wrap="square" rtlCol="0">
            <a:spAutoFit/>
          </a:bodyPr>
          <a:lstStyle/>
          <a:p>
            <a:pPr algn="ctr"/>
            <a:r>
              <a:rPr lang="en-US" dirty="0"/>
              <a:t>https://www.researchgate.net/profile/Aleksandar-Baucal</a:t>
            </a:r>
          </a:p>
        </p:txBody>
      </p:sp>
    </p:spTree>
    <p:extLst>
      <p:ext uri="{BB962C8B-B14F-4D97-AF65-F5344CB8AC3E}">
        <p14:creationId xmlns:p14="http://schemas.microsoft.com/office/powerpoint/2010/main" val="162601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1166-50CC-3E9D-BE14-1DC363B7D716}"/>
              </a:ext>
            </a:extLst>
          </p:cNvPr>
          <p:cNvSpPr>
            <a:spLocks noGrp="1"/>
          </p:cNvSpPr>
          <p:nvPr>
            <p:ph type="title"/>
          </p:nvPr>
        </p:nvSpPr>
        <p:spPr/>
        <p:txBody>
          <a:bodyPr/>
          <a:lstStyle/>
          <a:p>
            <a:r>
              <a:rPr lang="en-US" dirty="0"/>
              <a:t>Adult-child interaction over Raven matrices</a:t>
            </a:r>
          </a:p>
        </p:txBody>
      </p:sp>
      <p:sp>
        <p:nvSpPr>
          <p:cNvPr id="3" name="Content Placeholder 2">
            <a:extLst>
              <a:ext uri="{FF2B5EF4-FFF2-40B4-BE49-F238E27FC236}">
                <a16:creationId xmlns:a16="http://schemas.microsoft.com/office/drawing/2014/main" id="{2D213AD1-2578-41EA-FA03-A736B0C24DBA}"/>
              </a:ext>
            </a:extLst>
          </p:cNvPr>
          <p:cNvSpPr>
            <a:spLocks noGrp="1"/>
          </p:cNvSpPr>
          <p:nvPr>
            <p:ph idx="1"/>
          </p:nvPr>
        </p:nvSpPr>
        <p:spPr>
          <a:xfrm>
            <a:off x="838200" y="1825625"/>
            <a:ext cx="10515600" cy="4795308"/>
          </a:xfrm>
        </p:spPr>
        <p:txBody>
          <a:bodyPr>
            <a:normAutofit/>
          </a:bodyPr>
          <a:lstStyle/>
          <a:p>
            <a:r>
              <a:rPr lang="en-US" dirty="0"/>
              <a:t>Primary school children (app. 9 years old)</a:t>
            </a:r>
          </a:p>
          <a:p>
            <a:r>
              <a:rPr lang="en-US" dirty="0"/>
              <a:t>Experimental study (pretest – posttest)</a:t>
            </a:r>
          </a:p>
          <a:p>
            <a:r>
              <a:rPr lang="en-US" dirty="0"/>
              <a:t>RQ: Is it possible to improve “fluid” intelligence based on different predesigned modes of </a:t>
            </a:r>
            <a:r>
              <a:rPr lang="en-US" b="1" dirty="0">
                <a:solidFill>
                  <a:srgbClr val="C00000"/>
                </a:solidFill>
              </a:rPr>
              <a:t>scaffolding provided by an adult</a:t>
            </a:r>
            <a:r>
              <a:rPr lang="en-US" dirty="0"/>
              <a:t> experimenter (motivational-emotional, and cognitive support)?</a:t>
            </a:r>
          </a:p>
          <a:p>
            <a:r>
              <a:rPr lang="en-US" dirty="0"/>
              <a:t>Key finding: It is possible to improve results significantly based on both types of support (motivational and cognitive)</a:t>
            </a:r>
          </a:p>
          <a:p>
            <a:r>
              <a:rPr lang="en-US" dirty="0"/>
              <a:t>Insight: there are two ZPDs (“Piagetian” and “Vygotskian”)</a:t>
            </a:r>
          </a:p>
          <a:p>
            <a:r>
              <a:rPr lang="en-US" dirty="0"/>
              <a:t>Insight: positioning is important – some children tend to adopt a passive position in interaction with adult experimenter </a:t>
            </a:r>
          </a:p>
        </p:txBody>
      </p:sp>
    </p:spTree>
    <p:extLst>
      <p:ext uri="{BB962C8B-B14F-4D97-AF65-F5344CB8AC3E}">
        <p14:creationId xmlns:p14="http://schemas.microsoft.com/office/powerpoint/2010/main" val="3233433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1166-50CC-3E9D-BE14-1DC363B7D716}"/>
              </a:ext>
            </a:extLst>
          </p:cNvPr>
          <p:cNvSpPr>
            <a:spLocks noGrp="1"/>
          </p:cNvSpPr>
          <p:nvPr>
            <p:ph type="title"/>
          </p:nvPr>
        </p:nvSpPr>
        <p:spPr/>
        <p:txBody>
          <a:bodyPr/>
          <a:lstStyle/>
          <a:p>
            <a:r>
              <a:rPr lang="en-US" dirty="0"/>
              <a:t>Peer interaction over Raven matrices</a:t>
            </a:r>
          </a:p>
        </p:txBody>
      </p:sp>
      <p:sp>
        <p:nvSpPr>
          <p:cNvPr id="3" name="Content Placeholder 2">
            <a:extLst>
              <a:ext uri="{FF2B5EF4-FFF2-40B4-BE49-F238E27FC236}">
                <a16:creationId xmlns:a16="http://schemas.microsoft.com/office/drawing/2014/main" id="{2D213AD1-2578-41EA-FA03-A736B0C24DBA}"/>
              </a:ext>
            </a:extLst>
          </p:cNvPr>
          <p:cNvSpPr>
            <a:spLocks noGrp="1"/>
          </p:cNvSpPr>
          <p:nvPr>
            <p:ph idx="1"/>
          </p:nvPr>
        </p:nvSpPr>
        <p:spPr/>
        <p:txBody>
          <a:bodyPr/>
          <a:lstStyle/>
          <a:p>
            <a:r>
              <a:rPr lang="en-US" dirty="0"/>
              <a:t>Primary school children (app. 9 years old)</a:t>
            </a:r>
          </a:p>
          <a:p>
            <a:r>
              <a:rPr lang="en-US" dirty="0"/>
              <a:t>Experimental study (pretest – posttest)</a:t>
            </a:r>
          </a:p>
          <a:p>
            <a:r>
              <a:rPr lang="en-US" dirty="0"/>
              <a:t>RQ: Is it possible to improve “fluid” intelligence based on a </a:t>
            </a:r>
            <a:r>
              <a:rPr lang="en-US" b="1" dirty="0">
                <a:solidFill>
                  <a:srgbClr val="C00000"/>
                </a:solidFill>
              </a:rPr>
              <a:t>symmetric peer interaction</a:t>
            </a:r>
            <a:r>
              <a:rPr lang="en-US" dirty="0"/>
              <a:t>?</a:t>
            </a:r>
          </a:p>
          <a:p>
            <a:r>
              <a:rPr lang="en-US" dirty="0"/>
              <a:t>Key finding: it is possible, but some methodological limitations become more visible </a:t>
            </a:r>
          </a:p>
          <a:p>
            <a:r>
              <a:rPr lang="en-US" dirty="0"/>
              <a:t>Insights: limitation of methodology -&gt; IRT needs to be included</a:t>
            </a:r>
          </a:p>
          <a:p>
            <a:r>
              <a:rPr lang="en-US" dirty="0"/>
              <a:t>Insights: peer interaction in the school is related to the cheating (what peer interaction does it mean in a specific context?) </a:t>
            </a:r>
          </a:p>
        </p:txBody>
      </p:sp>
    </p:spTree>
    <p:extLst>
      <p:ext uri="{BB962C8B-B14F-4D97-AF65-F5344CB8AC3E}">
        <p14:creationId xmlns:p14="http://schemas.microsoft.com/office/powerpoint/2010/main" val="1888083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798AA-E7B7-C7B0-1FB5-29531BF624EC}"/>
              </a:ext>
            </a:extLst>
          </p:cNvPr>
          <p:cNvSpPr>
            <a:spLocks noGrp="1"/>
          </p:cNvSpPr>
          <p:nvPr>
            <p:ph type="title"/>
          </p:nvPr>
        </p:nvSpPr>
        <p:spPr/>
        <p:txBody>
          <a:bodyPr/>
          <a:lstStyle/>
          <a:p>
            <a:r>
              <a:rPr lang="en-US" dirty="0"/>
              <a:t>Adult-child interaction and Piaget’s conservation task</a:t>
            </a:r>
          </a:p>
        </p:txBody>
      </p:sp>
      <p:sp>
        <p:nvSpPr>
          <p:cNvPr id="3" name="Content Placeholder 2">
            <a:extLst>
              <a:ext uri="{FF2B5EF4-FFF2-40B4-BE49-F238E27FC236}">
                <a16:creationId xmlns:a16="http://schemas.microsoft.com/office/drawing/2014/main" id="{C2B8A684-E3FC-C977-435A-0CBDCF732C7E}"/>
              </a:ext>
            </a:extLst>
          </p:cNvPr>
          <p:cNvSpPr>
            <a:spLocks noGrp="1"/>
          </p:cNvSpPr>
          <p:nvPr>
            <p:ph idx="1"/>
          </p:nvPr>
        </p:nvSpPr>
        <p:spPr>
          <a:xfrm>
            <a:off x="838200" y="1825625"/>
            <a:ext cx="10515600" cy="4667250"/>
          </a:xfrm>
        </p:spPr>
        <p:txBody>
          <a:bodyPr>
            <a:normAutofit lnSpcReduction="10000"/>
          </a:bodyPr>
          <a:lstStyle/>
          <a:p>
            <a:r>
              <a:rPr lang="en-US" dirty="0"/>
              <a:t>Students 6-7 years old (in between Piagetian pre-operational and concrete operational stage of development)</a:t>
            </a:r>
          </a:p>
          <a:p>
            <a:r>
              <a:rPr lang="en-US" dirty="0"/>
              <a:t>Experimental study (pretest – posttest)</a:t>
            </a:r>
          </a:p>
          <a:p>
            <a:r>
              <a:rPr lang="en-US" dirty="0"/>
              <a:t>RQ: Is it possible for children to construct CO reasoning in interaction with an </a:t>
            </a:r>
            <a:r>
              <a:rPr lang="en-US" b="1" dirty="0">
                <a:solidFill>
                  <a:srgbClr val="C00000"/>
                </a:solidFill>
              </a:rPr>
              <a:t>adult experimenter providing scaffolding in the ZPD</a:t>
            </a:r>
            <a:r>
              <a:rPr lang="en-US" dirty="0"/>
              <a:t>?</a:t>
            </a:r>
          </a:p>
          <a:p>
            <a:r>
              <a:rPr lang="en-US" dirty="0"/>
              <a:t>Finding: </a:t>
            </a:r>
            <a:r>
              <a:rPr lang="en-US" dirty="0">
                <a:sym typeface="Wingdings" panose="05000000000000000000" pitchFamily="2" charset="2"/>
              </a:rPr>
              <a:t>“nice designed experiment” goes to the local community and…fail  but it provided some new insights </a:t>
            </a:r>
          </a:p>
          <a:p>
            <a:r>
              <a:rPr lang="en-US" dirty="0">
                <a:sym typeface="Wingdings" panose="05000000000000000000" pitchFamily="2" charset="2"/>
              </a:rPr>
              <a:t>Insight: need for an ethnographic perspective </a:t>
            </a:r>
          </a:p>
          <a:p>
            <a:r>
              <a:rPr lang="en-US" dirty="0">
                <a:sym typeface="Wingdings" panose="05000000000000000000" pitchFamily="2" charset="2"/>
              </a:rPr>
              <a:t>Insight: need for mixed method (combining experimental design with qualitative study on selected cases)</a:t>
            </a:r>
            <a:r>
              <a:rPr lang="en-US" dirty="0"/>
              <a:t> </a:t>
            </a:r>
          </a:p>
          <a:p>
            <a:endParaRPr lang="en-US" dirty="0"/>
          </a:p>
          <a:p>
            <a:endParaRPr lang="en-US" dirty="0"/>
          </a:p>
        </p:txBody>
      </p:sp>
    </p:spTree>
    <p:extLst>
      <p:ext uri="{BB962C8B-B14F-4D97-AF65-F5344CB8AC3E}">
        <p14:creationId xmlns:p14="http://schemas.microsoft.com/office/powerpoint/2010/main" val="129818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798AA-E7B7-C7B0-1FB5-29531BF624EC}"/>
              </a:ext>
            </a:extLst>
          </p:cNvPr>
          <p:cNvSpPr>
            <a:spLocks noGrp="1"/>
          </p:cNvSpPr>
          <p:nvPr>
            <p:ph type="title"/>
          </p:nvPr>
        </p:nvSpPr>
        <p:spPr/>
        <p:txBody>
          <a:bodyPr/>
          <a:lstStyle/>
          <a:p>
            <a:r>
              <a:rPr lang="en-US" dirty="0"/>
              <a:t>Peer interaction and Piaget’s formal operational reasoning</a:t>
            </a:r>
          </a:p>
        </p:txBody>
      </p:sp>
      <p:sp>
        <p:nvSpPr>
          <p:cNvPr id="3" name="Content Placeholder 2">
            <a:extLst>
              <a:ext uri="{FF2B5EF4-FFF2-40B4-BE49-F238E27FC236}">
                <a16:creationId xmlns:a16="http://schemas.microsoft.com/office/drawing/2014/main" id="{C2B8A684-E3FC-C977-435A-0CBDCF732C7E}"/>
              </a:ext>
            </a:extLst>
          </p:cNvPr>
          <p:cNvSpPr>
            <a:spLocks noGrp="1"/>
          </p:cNvSpPr>
          <p:nvPr>
            <p:ph idx="1"/>
          </p:nvPr>
        </p:nvSpPr>
        <p:spPr>
          <a:xfrm>
            <a:off x="838200" y="1825624"/>
            <a:ext cx="10515600" cy="4778375"/>
          </a:xfrm>
        </p:spPr>
        <p:txBody>
          <a:bodyPr>
            <a:normAutofit lnSpcReduction="10000"/>
          </a:bodyPr>
          <a:lstStyle/>
          <a:p>
            <a:r>
              <a:rPr lang="en-US" dirty="0"/>
              <a:t>Middle school students (younger and older group)</a:t>
            </a:r>
          </a:p>
          <a:p>
            <a:r>
              <a:rPr lang="en-US" dirty="0"/>
              <a:t>Mixed method: experimental study (pretest-posttest) and detailed analysis of specific cases</a:t>
            </a:r>
          </a:p>
          <a:p>
            <a:r>
              <a:rPr lang="en-US" dirty="0"/>
              <a:t>RQ: Is it possible to co-construct formal-operational thinking in an </a:t>
            </a:r>
            <a:r>
              <a:rPr lang="en-US" b="1" dirty="0">
                <a:solidFill>
                  <a:srgbClr val="C00000"/>
                </a:solidFill>
              </a:rPr>
              <a:t>asymmetric peer interaction</a:t>
            </a:r>
          </a:p>
          <a:p>
            <a:r>
              <a:rPr lang="en-US" dirty="0"/>
              <a:t>Finding: it is possible when students establish a productive and argumentative dialogue, but there are also some developmental constraints  </a:t>
            </a:r>
            <a:endParaRPr lang="en-US" dirty="0">
              <a:sym typeface="Wingdings" panose="05000000000000000000" pitchFamily="2" charset="2"/>
            </a:endParaRPr>
          </a:p>
          <a:p>
            <a:r>
              <a:rPr lang="en-US" dirty="0">
                <a:sym typeface="Wingdings" panose="05000000000000000000" pitchFamily="2" charset="2"/>
              </a:rPr>
              <a:t>Insight: there are different ways how students can learn a more sophisticated way of reasoning together with a more competent peer</a:t>
            </a:r>
            <a:endParaRPr lang="en-US" dirty="0"/>
          </a:p>
          <a:p>
            <a:endParaRPr lang="en-US" dirty="0"/>
          </a:p>
          <a:p>
            <a:endParaRPr lang="en-US" dirty="0"/>
          </a:p>
        </p:txBody>
      </p:sp>
    </p:spTree>
    <p:extLst>
      <p:ext uri="{BB962C8B-B14F-4D97-AF65-F5344CB8AC3E}">
        <p14:creationId xmlns:p14="http://schemas.microsoft.com/office/powerpoint/2010/main" val="2857840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3700-BE69-E0DC-A3A8-4AD59BF05D2B}"/>
              </a:ext>
            </a:extLst>
          </p:cNvPr>
          <p:cNvSpPr>
            <a:spLocks noGrp="1"/>
          </p:cNvSpPr>
          <p:nvPr>
            <p:ph type="title"/>
          </p:nvPr>
        </p:nvSpPr>
        <p:spPr/>
        <p:txBody>
          <a:bodyPr/>
          <a:lstStyle/>
          <a:p>
            <a:r>
              <a:rPr lang="en-US" dirty="0"/>
              <a:t>Peer interaction and early reading competence</a:t>
            </a:r>
          </a:p>
        </p:txBody>
      </p:sp>
      <p:sp>
        <p:nvSpPr>
          <p:cNvPr id="3" name="Content Placeholder 2">
            <a:extLst>
              <a:ext uri="{FF2B5EF4-FFF2-40B4-BE49-F238E27FC236}">
                <a16:creationId xmlns:a16="http://schemas.microsoft.com/office/drawing/2014/main" id="{32422977-EC3E-034D-0A44-FE4E64729158}"/>
              </a:ext>
            </a:extLst>
          </p:cNvPr>
          <p:cNvSpPr>
            <a:spLocks noGrp="1"/>
          </p:cNvSpPr>
          <p:nvPr>
            <p:ph idx="1"/>
          </p:nvPr>
        </p:nvSpPr>
        <p:spPr/>
        <p:txBody>
          <a:bodyPr>
            <a:normAutofit fontScale="92500" lnSpcReduction="10000"/>
          </a:bodyPr>
          <a:lstStyle/>
          <a:p>
            <a:r>
              <a:rPr lang="en-US" dirty="0"/>
              <a:t>Primary school children</a:t>
            </a:r>
          </a:p>
          <a:p>
            <a:r>
              <a:rPr lang="en-US" dirty="0"/>
              <a:t>Mixed method: experimental study (pretest-posttest) and detailed analysis of specific cases</a:t>
            </a:r>
          </a:p>
          <a:p>
            <a:r>
              <a:rPr lang="en-US" dirty="0"/>
              <a:t>RQ: How could students develop their reading competence in the </a:t>
            </a:r>
            <a:r>
              <a:rPr lang="en-US" b="1" dirty="0">
                <a:solidFill>
                  <a:srgbClr val="C00000"/>
                </a:solidFill>
              </a:rPr>
              <a:t>symmetric peer interaction</a:t>
            </a:r>
            <a:r>
              <a:rPr lang="en-US" dirty="0"/>
              <a:t>?</a:t>
            </a:r>
          </a:p>
          <a:p>
            <a:r>
              <a:rPr lang="en-US" dirty="0"/>
              <a:t>Finding: co-construction of knowledge is possible in different ways and  under specific conditions </a:t>
            </a:r>
          </a:p>
          <a:p>
            <a:r>
              <a:rPr lang="en-US" dirty="0"/>
              <a:t>Insights: group assessment underestimate children competence – IRT can help, but in a limited way -&gt; research design needs to be modified</a:t>
            </a:r>
          </a:p>
          <a:p>
            <a:r>
              <a:rPr lang="en-US" dirty="0"/>
              <a:t>Insights: social status in the peer group matters, power relationships matter, role of objects in the peer interaction (e.g., pencil)</a:t>
            </a:r>
          </a:p>
          <a:p>
            <a:endParaRPr lang="en-US" dirty="0"/>
          </a:p>
          <a:p>
            <a:endParaRPr lang="en-US" dirty="0"/>
          </a:p>
          <a:p>
            <a:endParaRPr lang="en-US" dirty="0"/>
          </a:p>
        </p:txBody>
      </p:sp>
    </p:spTree>
    <p:extLst>
      <p:ext uri="{BB962C8B-B14F-4D97-AF65-F5344CB8AC3E}">
        <p14:creationId xmlns:p14="http://schemas.microsoft.com/office/powerpoint/2010/main" val="2898510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D53C-4590-0D7D-F75A-D99251D7EA29}"/>
              </a:ext>
            </a:extLst>
          </p:cNvPr>
          <p:cNvSpPr>
            <a:spLocks noGrp="1"/>
          </p:cNvSpPr>
          <p:nvPr>
            <p:ph type="title"/>
          </p:nvPr>
        </p:nvSpPr>
        <p:spPr/>
        <p:txBody>
          <a:bodyPr/>
          <a:lstStyle/>
          <a:p>
            <a:r>
              <a:rPr lang="en-US" dirty="0"/>
              <a:t>“Street” children interaction with adult in situation of testing (Kohs cubes)</a:t>
            </a:r>
          </a:p>
        </p:txBody>
      </p:sp>
      <p:sp>
        <p:nvSpPr>
          <p:cNvPr id="3" name="Content Placeholder 2">
            <a:extLst>
              <a:ext uri="{FF2B5EF4-FFF2-40B4-BE49-F238E27FC236}">
                <a16:creationId xmlns:a16="http://schemas.microsoft.com/office/drawing/2014/main" id="{FB6EB23E-DAD8-A1A2-408C-EC7F504333D3}"/>
              </a:ext>
            </a:extLst>
          </p:cNvPr>
          <p:cNvSpPr>
            <a:spLocks noGrp="1"/>
          </p:cNvSpPr>
          <p:nvPr>
            <p:ph idx="1"/>
          </p:nvPr>
        </p:nvSpPr>
        <p:spPr>
          <a:xfrm>
            <a:off x="838200" y="1825624"/>
            <a:ext cx="10515600" cy="5032375"/>
          </a:xfrm>
        </p:spPr>
        <p:txBody>
          <a:bodyPr>
            <a:normAutofit/>
          </a:bodyPr>
          <a:lstStyle/>
          <a:p>
            <a:r>
              <a:rPr lang="en-US" dirty="0"/>
              <a:t>“Street” children from Drop-in center</a:t>
            </a:r>
          </a:p>
          <a:p>
            <a:r>
              <a:rPr lang="en-US" dirty="0"/>
              <a:t>Mixed method</a:t>
            </a:r>
          </a:p>
          <a:p>
            <a:r>
              <a:rPr lang="en-US" dirty="0"/>
              <a:t>RQ: Is it possible for “street” children to improve their results in Kohs cube test based on different modes of </a:t>
            </a:r>
            <a:r>
              <a:rPr lang="en-US" b="1" dirty="0">
                <a:solidFill>
                  <a:srgbClr val="C00000"/>
                </a:solidFill>
              </a:rPr>
              <a:t>scaffolding in the ZPD provided by adult experimenter</a:t>
            </a:r>
            <a:r>
              <a:rPr lang="en-US" dirty="0"/>
              <a:t>?</a:t>
            </a:r>
          </a:p>
          <a:p>
            <a:r>
              <a:rPr lang="en-US" dirty="0"/>
              <a:t>Finding: many “street” children improve their results significantly only with motivational-emotional support (encouragement)</a:t>
            </a:r>
          </a:p>
          <a:p>
            <a:r>
              <a:rPr lang="en-US" dirty="0"/>
              <a:t>Insight: “street” children are not interested - testing situation and practice is not meaningful for them, but it can be renegotiated  </a:t>
            </a:r>
          </a:p>
          <a:p>
            <a:r>
              <a:rPr lang="en-US" dirty="0"/>
              <a:t>Insight: typical research practices seem to be seen as “middle class” practices, so it affects their positioning and participation </a:t>
            </a:r>
          </a:p>
        </p:txBody>
      </p:sp>
    </p:spTree>
    <p:extLst>
      <p:ext uri="{BB962C8B-B14F-4D97-AF65-F5344CB8AC3E}">
        <p14:creationId xmlns:p14="http://schemas.microsoft.com/office/powerpoint/2010/main" val="3800987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6DF3-882E-3156-637E-FE2BE41EFCE2}"/>
              </a:ext>
            </a:extLst>
          </p:cNvPr>
          <p:cNvSpPr>
            <a:spLocks noGrp="1"/>
          </p:cNvSpPr>
          <p:nvPr>
            <p:ph type="title"/>
          </p:nvPr>
        </p:nvSpPr>
        <p:spPr/>
        <p:txBody>
          <a:bodyPr/>
          <a:lstStyle/>
          <a:p>
            <a:r>
              <a:rPr lang="en-US" dirty="0"/>
              <a:t>Peer interaction </a:t>
            </a:r>
            <a:r>
              <a:rPr lang="en-US"/>
              <a:t>and PISA</a:t>
            </a:r>
            <a:endParaRPr lang="en-US" dirty="0"/>
          </a:p>
        </p:txBody>
      </p:sp>
      <p:sp>
        <p:nvSpPr>
          <p:cNvPr id="3" name="Content Placeholder 2">
            <a:extLst>
              <a:ext uri="{FF2B5EF4-FFF2-40B4-BE49-F238E27FC236}">
                <a16:creationId xmlns:a16="http://schemas.microsoft.com/office/drawing/2014/main" id="{C3501F3A-A3AF-7DF2-C831-4BECB20779F1}"/>
              </a:ext>
            </a:extLst>
          </p:cNvPr>
          <p:cNvSpPr>
            <a:spLocks noGrp="1"/>
          </p:cNvSpPr>
          <p:nvPr>
            <p:ph idx="1"/>
          </p:nvPr>
        </p:nvSpPr>
        <p:spPr>
          <a:xfrm>
            <a:off x="838200" y="1490134"/>
            <a:ext cx="10515600" cy="5139266"/>
          </a:xfrm>
        </p:spPr>
        <p:txBody>
          <a:bodyPr>
            <a:normAutofit lnSpcReduction="10000"/>
          </a:bodyPr>
          <a:lstStyle/>
          <a:p>
            <a:r>
              <a:rPr lang="en-US" dirty="0"/>
              <a:t>Several studies with upper secondary students (14-15 years old)</a:t>
            </a:r>
          </a:p>
          <a:p>
            <a:r>
              <a:rPr lang="en-US" dirty="0"/>
              <a:t>Mixed method -&gt; more ecological research design</a:t>
            </a:r>
          </a:p>
          <a:p>
            <a:r>
              <a:rPr lang="en-US" dirty="0"/>
              <a:t>RQ: why some students have difficulties with PISA items and how they can improve their understanding and reasoning?</a:t>
            </a:r>
          </a:p>
          <a:p>
            <a:r>
              <a:rPr lang="en-US" dirty="0"/>
              <a:t>Findings: (a) wrong items can be result of lack of motivation, lack of understanding, and lack of competence, and (b) students improve their reasoning in different ways in peer interaction and interaction with adult</a:t>
            </a:r>
          </a:p>
          <a:p>
            <a:r>
              <a:rPr lang="en-US" dirty="0"/>
              <a:t>Insight: ecologically more valid research design is needed</a:t>
            </a:r>
          </a:p>
          <a:p>
            <a:r>
              <a:rPr lang="en-US" dirty="0"/>
              <a:t>Insight: using of external resources (others and internet) is understood as “cheating” (socio-cultural meaning of some practice)</a:t>
            </a:r>
          </a:p>
          <a:p>
            <a:endParaRPr lang="en-US" dirty="0"/>
          </a:p>
          <a:p>
            <a:endParaRPr lang="en-US" dirty="0"/>
          </a:p>
        </p:txBody>
      </p:sp>
    </p:spTree>
    <p:extLst>
      <p:ext uri="{BB962C8B-B14F-4D97-AF65-F5344CB8AC3E}">
        <p14:creationId xmlns:p14="http://schemas.microsoft.com/office/powerpoint/2010/main" val="2533403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B6A7-DD33-3361-219D-9A08793B2346}"/>
              </a:ext>
            </a:extLst>
          </p:cNvPr>
          <p:cNvSpPr>
            <a:spLocks noGrp="1"/>
          </p:cNvSpPr>
          <p:nvPr>
            <p:ph type="title"/>
          </p:nvPr>
        </p:nvSpPr>
        <p:spPr/>
        <p:txBody>
          <a:bodyPr/>
          <a:lstStyle/>
          <a:p>
            <a:r>
              <a:rPr lang="en-US" dirty="0"/>
              <a:t>Peer interaction and risk-taking decisions</a:t>
            </a:r>
          </a:p>
        </p:txBody>
      </p:sp>
      <p:sp>
        <p:nvSpPr>
          <p:cNvPr id="3" name="Content Placeholder 2">
            <a:extLst>
              <a:ext uri="{FF2B5EF4-FFF2-40B4-BE49-F238E27FC236}">
                <a16:creationId xmlns:a16="http://schemas.microsoft.com/office/drawing/2014/main" id="{2A997885-9D15-2FF8-B099-582A3B35CA38}"/>
              </a:ext>
            </a:extLst>
          </p:cNvPr>
          <p:cNvSpPr>
            <a:spLocks noGrp="1"/>
          </p:cNvSpPr>
          <p:nvPr>
            <p:ph idx="1"/>
          </p:nvPr>
        </p:nvSpPr>
        <p:spPr>
          <a:xfrm>
            <a:off x="838200" y="1825624"/>
            <a:ext cx="10515600" cy="4930775"/>
          </a:xfrm>
        </p:spPr>
        <p:txBody>
          <a:bodyPr>
            <a:normAutofit/>
          </a:bodyPr>
          <a:lstStyle/>
          <a:p>
            <a:r>
              <a:rPr lang="en-US" dirty="0"/>
              <a:t>Primary school students (10 years old)</a:t>
            </a:r>
          </a:p>
          <a:p>
            <a:r>
              <a:rPr lang="en-US" dirty="0"/>
              <a:t>Mixed method</a:t>
            </a:r>
          </a:p>
          <a:p>
            <a:r>
              <a:rPr lang="en-US" dirty="0"/>
              <a:t>RQ: How </a:t>
            </a:r>
            <a:r>
              <a:rPr lang="en-US" b="1" dirty="0">
                <a:solidFill>
                  <a:srgbClr val="C00000"/>
                </a:solidFill>
              </a:rPr>
              <a:t>symmetric peer discussion</a:t>
            </a:r>
            <a:r>
              <a:rPr lang="en-US" dirty="0"/>
              <a:t> about risk-taking decisions could affect individual decision making</a:t>
            </a:r>
          </a:p>
          <a:p>
            <a:r>
              <a:rPr lang="en-US" dirty="0"/>
              <a:t>Findings: having discussion with peers on risk-taking decision tend to affect students to prefer less risky decision</a:t>
            </a:r>
            <a:r>
              <a:rPr lang="en-US" dirty="0">
                <a:sym typeface="Wingdings" panose="05000000000000000000" pitchFamily="2" charset="2"/>
              </a:rPr>
              <a:t>, but some students tend to adopt a riskier decision</a:t>
            </a:r>
          </a:p>
          <a:p>
            <a:r>
              <a:rPr lang="en-US" dirty="0">
                <a:sym typeface="Wingdings" panose="05000000000000000000" pitchFamily="2" charset="2"/>
              </a:rPr>
              <a:t>Insight: need for a change in focus - from mostly cognitive domains (with “correct” answers) to other domains/problems with no correct answer and problem engaging values, identities, emotions etc. (“hot” issues) </a:t>
            </a:r>
            <a:endParaRPr lang="en-US" dirty="0"/>
          </a:p>
          <a:p>
            <a:endParaRPr lang="en-US" dirty="0"/>
          </a:p>
          <a:p>
            <a:endParaRPr lang="en-US" dirty="0"/>
          </a:p>
        </p:txBody>
      </p:sp>
    </p:spTree>
    <p:extLst>
      <p:ext uri="{BB962C8B-B14F-4D97-AF65-F5344CB8AC3E}">
        <p14:creationId xmlns:p14="http://schemas.microsoft.com/office/powerpoint/2010/main" val="2661836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F2D8-AB13-85BF-C2B6-DF0DDAA11D06}"/>
              </a:ext>
            </a:extLst>
          </p:cNvPr>
          <p:cNvSpPr>
            <a:spLocks noGrp="1"/>
          </p:cNvSpPr>
          <p:nvPr>
            <p:ph type="title"/>
          </p:nvPr>
        </p:nvSpPr>
        <p:spPr/>
        <p:txBody>
          <a:bodyPr>
            <a:normAutofit fontScale="90000"/>
          </a:bodyPr>
          <a:lstStyle/>
          <a:p>
            <a:r>
              <a:rPr lang="en-US" dirty="0"/>
              <a:t>Ongoing research project: </a:t>
            </a:r>
            <a:r>
              <a:rPr lang="en-US" dirty="0" err="1"/>
              <a:t>PEERSolvers</a:t>
            </a:r>
            <a:br>
              <a:rPr lang="en-US" dirty="0"/>
            </a:br>
            <a:r>
              <a:rPr lang="en-US" dirty="0"/>
              <a:t>(funded by Science Fund of Republic of Serbia)</a:t>
            </a:r>
          </a:p>
        </p:txBody>
      </p:sp>
      <p:sp>
        <p:nvSpPr>
          <p:cNvPr id="3" name="Content Placeholder 2">
            <a:extLst>
              <a:ext uri="{FF2B5EF4-FFF2-40B4-BE49-F238E27FC236}">
                <a16:creationId xmlns:a16="http://schemas.microsoft.com/office/drawing/2014/main" id="{0603D846-F844-B227-DA9A-2617D0F8BD89}"/>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41FA9324-6950-7BFA-3048-1C729F2547BE}"/>
              </a:ext>
            </a:extLst>
          </p:cNvPr>
          <p:cNvPicPr>
            <a:picLocks noChangeAspect="1"/>
          </p:cNvPicPr>
          <p:nvPr/>
        </p:nvPicPr>
        <p:blipFill>
          <a:blip r:embed="rId2"/>
          <a:stretch>
            <a:fillRect/>
          </a:stretch>
        </p:blipFill>
        <p:spPr>
          <a:xfrm>
            <a:off x="1186770" y="1771009"/>
            <a:ext cx="10195505" cy="5086991"/>
          </a:xfrm>
          <a:prstGeom prst="rect">
            <a:avLst/>
          </a:prstGeom>
        </p:spPr>
      </p:pic>
    </p:spTree>
    <p:extLst>
      <p:ext uri="{BB962C8B-B14F-4D97-AF65-F5344CB8AC3E}">
        <p14:creationId xmlns:p14="http://schemas.microsoft.com/office/powerpoint/2010/main" val="1962185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F3AD9-DBCF-1AB6-D20C-92CD5003C85E}"/>
              </a:ext>
            </a:extLst>
          </p:cNvPr>
          <p:cNvPicPr>
            <a:picLocks noChangeAspect="1"/>
          </p:cNvPicPr>
          <p:nvPr/>
        </p:nvPicPr>
        <p:blipFill>
          <a:blip r:embed="rId2"/>
          <a:stretch>
            <a:fillRect/>
          </a:stretch>
        </p:blipFill>
        <p:spPr>
          <a:xfrm>
            <a:off x="0" y="27983"/>
            <a:ext cx="12192000" cy="6802034"/>
          </a:xfrm>
          <a:prstGeom prst="rect">
            <a:avLst/>
          </a:prstGeom>
        </p:spPr>
      </p:pic>
      <p:sp>
        <p:nvSpPr>
          <p:cNvPr id="2" name="Title 1">
            <a:extLst>
              <a:ext uri="{FF2B5EF4-FFF2-40B4-BE49-F238E27FC236}">
                <a16:creationId xmlns:a16="http://schemas.microsoft.com/office/drawing/2014/main" id="{3B6808C7-8BB4-B576-035C-908759268D64}"/>
              </a:ext>
            </a:extLst>
          </p:cNvPr>
          <p:cNvSpPr>
            <a:spLocks noGrp="1"/>
          </p:cNvSpPr>
          <p:nvPr>
            <p:ph type="title"/>
          </p:nvPr>
        </p:nvSpPr>
        <p:spPr>
          <a:xfrm>
            <a:off x="838200" y="374857"/>
            <a:ext cx="9541213" cy="1325563"/>
          </a:xfrm>
        </p:spPr>
        <p:txBody>
          <a:bodyPr>
            <a:normAutofit/>
          </a:bodyPr>
          <a:lstStyle/>
          <a:p>
            <a:r>
              <a:rPr lang="en-US" dirty="0"/>
              <a:t>What makes peer collaborative problem solving (un)productive? </a:t>
            </a:r>
          </a:p>
        </p:txBody>
      </p:sp>
      <p:sp>
        <p:nvSpPr>
          <p:cNvPr id="3" name="Content Placeholder 2">
            <a:extLst>
              <a:ext uri="{FF2B5EF4-FFF2-40B4-BE49-F238E27FC236}">
                <a16:creationId xmlns:a16="http://schemas.microsoft.com/office/drawing/2014/main" id="{A52DD76F-CC17-E04B-62CC-E536D2EF8033}"/>
              </a:ext>
            </a:extLst>
          </p:cNvPr>
          <p:cNvSpPr>
            <a:spLocks noGrp="1"/>
          </p:cNvSpPr>
          <p:nvPr>
            <p:ph idx="1"/>
          </p:nvPr>
        </p:nvSpPr>
        <p:spPr>
          <a:xfrm>
            <a:off x="838200" y="1942356"/>
            <a:ext cx="10515600" cy="4351338"/>
          </a:xfrm>
        </p:spPr>
        <p:txBody>
          <a:bodyPr>
            <a:normAutofit fontScale="92500" lnSpcReduction="10000"/>
          </a:bodyPr>
          <a:lstStyle/>
          <a:p>
            <a:r>
              <a:rPr lang="en-US" dirty="0">
                <a:solidFill>
                  <a:schemeClr val="tx1"/>
                </a:solidFill>
              </a:rPr>
              <a:t>Qualitative systematic review: Educational Research Review (</a:t>
            </a:r>
            <a:r>
              <a:rPr lang="en-US" sz="2000" dirty="0">
                <a:solidFill>
                  <a:schemeClr val="tx1"/>
                </a:solidFill>
                <a:hlinkClick r:id="rId3" tooltip="Persistent link using digital object identifier">
                  <a:extLst>
                    <a:ext uri="{A12FA001-AC4F-418D-AE19-62706E023703}">
                      <ahyp:hlinkClr xmlns:ahyp="http://schemas.microsoft.com/office/drawing/2018/hyperlinkcolor" val="tx"/>
                    </a:ext>
                  </a:extLst>
                </a:hlinkClick>
              </a:rPr>
              <a:t>https://doi.org/10.1016/j.edurev.2023.100567</a:t>
            </a:r>
            <a:r>
              <a:rPr lang="en-US" sz="2000" dirty="0">
                <a:solidFill>
                  <a:schemeClr val="tx1"/>
                </a:solidFill>
              </a:rPr>
              <a:t> )</a:t>
            </a:r>
          </a:p>
          <a:p>
            <a:r>
              <a:rPr lang="en-US" dirty="0">
                <a:solidFill>
                  <a:schemeClr val="tx1"/>
                </a:solidFill>
              </a:rPr>
              <a:t>1. Six aspects of collaboration make a difference: </a:t>
            </a:r>
          </a:p>
          <a:p>
            <a:pPr lvl="1"/>
            <a:r>
              <a:rPr lang="en-US" dirty="0">
                <a:solidFill>
                  <a:schemeClr val="tx1"/>
                </a:solidFill>
              </a:rPr>
              <a:t>socio-cognitive aspects</a:t>
            </a:r>
          </a:p>
          <a:p>
            <a:pPr lvl="1"/>
            <a:r>
              <a:rPr lang="en-US" dirty="0">
                <a:solidFill>
                  <a:schemeClr val="tx1"/>
                </a:solidFill>
              </a:rPr>
              <a:t>socio-emotional aspects</a:t>
            </a:r>
          </a:p>
          <a:p>
            <a:pPr lvl="1"/>
            <a:r>
              <a:rPr lang="en-US" dirty="0">
                <a:solidFill>
                  <a:schemeClr val="tx1"/>
                </a:solidFill>
              </a:rPr>
              <a:t>the quality of task/problem-solving strategies</a:t>
            </a:r>
          </a:p>
          <a:p>
            <a:pPr lvl="1"/>
            <a:r>
              <a:rPr lang="en-US" dirty="0">
                <a:solidFill>
                  <a:schemeClr val="tx1"/>
                </a:solidFill>
              </a:rPr>
              <a:t>regulation of group activity oriented towards the task</a:t>
            </a:r>
          </a:p>
          <a:p>
            <a:pPr lvl="1"/>
            <a:r>
              <a:rPr lang="en-US" dirty="0">
                <a:solidFill>
                  <a:schemeClr val="tx1"/>
                </a:solidFill>
              </a:rPr>
              <a:t>regulation of relationships between group members</a:t>
            </a:r>
          </a:p>
          <a:p>
            <a:pPr lvl="1"/>
            <a:r>
              <a:rPr lang="en-US" dirty="0">
                <a:solidFill>
                  <a:schemeClr val="tx1"/>
                </a:solidFill>
              </a:rPr>
              <a:t>participant engagement in CPS</a:t>
            </a:r>
          </a:p>
          <a:p>
            <a:r>
              <a:rPr lang="en-US" dirty="0">
                <a:solidFill>
                  <a:schemeClr val="tx1"/>
                </a:solidFill>
              </a:rPr>
              <a:t>2. Productive collaboration is possible, but student need support to improve their capacity to establish and maintain a productive collaboration =&gt; </a:t>
            </a:r>
            <a:r>
              <a:rPr lang="en-US" b="1" dirty="0">
                <a:solidFill>
                  <a:srgbClr val="C00000"/>
                </a:solidFill>
              </a:rPr>
              <a:t>development of PEER training</a:t>
            </a:r>
            <a:r>
              <a:rPr lang="en-US" dirty="0">
                <a:solidFill>
                  <a:schemeClr val="tx1"/>
                </a:solidFill>
              </a:rPr>
              <a:t> </a:t>
            </a:r>
          </a:p>
        </p:txBody>
      </p:sp>
    </p:spTree>
    <p:extLst>
      <p:ext uri="{BB962C8B-B14F-4D97-AF65-F5344CB8AC3E}">
        <p14:creationId xmlns:p14="http://schemas.microsoft.com/office/powerpoint/2010/main" val="1330348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F3AD9-DBCF-1AB6-D20C-92CD5003C85E}"/>
              </a:ext>
            </a:extLst>
          </p:cNvPr>
          <p:cNvPicPr>
            <a:picLocks noChangeAspect="1"/>
          </p:cNvPicPr>
          <p:nvPr/>
        </p:nvPicPr>
        <p:blipFill>
          <a:blip r:embed="rId2"/>
          <a:stretch>
            <a:fillRect/>
          </a:stretch>
        </p:blipFill>
        <p:spPr>
          <a:xfrm>
            <a:off x="0" y="27983"/>
            <a:ext cx="12192000" cy="6802034"/>
          </a:xfrm>
          <a:prstGeom prst="rect">
            <a:avLst/>
          </a:prstGeom>
        </p:spPr>
      </p:pic>
      <p:sp>
        <p:nvSpPr>
          <p:cNvPr id="2" name="Title 1">
            <a:extLst>
              <a:ext uri="{FF2B5EF4-FFF2-40B4-BE49-F238E27FC236}">
                <a16:creationId xmlns:a16="http://schemas.microsoft.com/office/drawing/2014/main" id="{3B6808C7-8BB4-B576-035C-908759268D64}"/>
              </a:ext>
            </a:extLst>
          </p:cNvPr>
          <p:cNvSpPr>
            <a:spLocks noGrp="1"/>
          </p:cNvSpPr>
          <p:nvPr>
            <p:ph type="title"/>
          </p:nvPr>
        </p:nvSpPr>
        <p:spPr>
          <a:xfrm>
            <a:off x="838200" y="374857"/>
            <a:ext cx="9541213" cy="1325563"/>
          </a:xfrm>
        </p:spPr>
        <p:txBody>
          <a:bodyPr>
            <a:normAutofit/>
          </a:bodyPr>
          <a:lstStyle/>
          <a:p>
            <a:r>
              <a:rPr lang="en-US" dirty="0"/>
              <a:t>PEER training: 4 components</a:t>
            </a:r>
          </a:p>
        </p:txBody>
      </p:sp>
      <p:sp>
        <p:nvSpPr>
          <p:cNvPr id="3" name="Content Placeholder 2">
            <a:extLst>
              <a:ext uri="{FF2B5EF4-FFF2-40B4-BE49-F238E27FC236}">
                <a16:creationId xmlns:a16="http://schemas.microsoft.com/office/drawing/2014/main" id="{A52DD76F-CC17-E04B-62CC-E536D2EF8033}"/>
              </a:ext>
            </a:extLst>
          </p:cNvPr>
          <p:cNvSpPr>
            <a:spLocks noGrp="1"/>
          </p:cNvSpPr>
          <p:nvPr>
            <p:ph idx="1"/>
          </p:nvPr>
        </p:nvSpPr>
        <p:spPr>
          <a:xfrm>
            <a:off x="838200" y="1942356"/>
            <a:ext cx="10515600" cy="4351338"/>
          </a:xfrm>
        </p:spPr>
        <p:txBody>
          <a:bodyPr>
            <a:normAutofit/>
          </a:bodyPr>
          <a:lstStyle/>
          <a:p>
            <a:r>
              <a:rPr lang="en-US" b="1" dirty="0">
                <a:solidFill>
                  <a:schemeClr val="tx1"/>
                </a:solidFill>
              </a:rPr>
              <a:t>P</a:t>
            </a:r>
            <a:r>
              <a:rPr lang="en-US" dirty="0">
                <a:solidFill>
                  <a:schemeClr val="tx1"/>
                </a:solidFill>
              </a:rPr>
              <a:t> – Personality: improving student understanding how different personalities can contribute to productive group collaboration and collaborative problem solving (CPS)</a:t>
            </a:r>
          </a:p>
          <a:p>
            <a:r>
              <a:rPr lang="en-US" b="1" dirty="0">
                <a:solidFill>
                  <a:schemeClr val="tx1"/>
                </a:solidFill>
              </a:rPr>
              <a:t>E</a:t>
            </a:r>
            <a:r>
              <a:rPr lang="en-US" dirty="0">
                <a:solidFill>
                  <a:schemeClr val="tx1"/>
                </a:solidFill>
              </a:rPr>
              <a:t> – Exchange: improve capacities of students to establish a productive dialogues and discussion (socio-cognitive dimensions of collaboration)</a:t>
            </a:r>
          </a:p>
          <a:p>
            <a:r>
              <a:rPr lang="en-US" b="1" dirty="0">
                <a:solidFill>
                  <a:schemeClr val="tx1"/>
                </a:solidFill>
              </a:rPr>
              <a:t>E</a:t>
            </a:r>
            <a:r>
              <a:rPr lang="en-US" dirty="0">
                <a:solidFill>
                  <a:schemeClr val="tx1"/>
                </a:solidFill>
              </a:rPr>
              <a:t> – Emotional intelligence: improve capacities of students to establish a productive socio-emotional relationships</a:t>
            </a:r>
          </a:p>
          <a:p>
            <a:r>
              <a:rPr lang="en-US" b="1" dirty="0">
                <a:solidFill>
                  <a:schemeClr val="tx1"/>
                </a:solidFill>
              </a:rPr>
              <a:t>R</a:t>
            </a:r>
            <a:r>
              <a:rPr lang="en-US" dirty="0">
                <a:solidFill>
                  <a:schemeClr val="tx1"/>
                </a:solidFill>
              </a:rPr>
              <a:t> – Resources: improve capacities of students to use digital resources in a productive and responsible  way</a:t>
            </a:r>
          </a:p>
        </p:txBody>
      </p:sp>
    </p:spTree>
    <p:extLst>
      <p:ext uri="{BB962C8B-B14F-4D97-AF65-F5344CB8AC3E}">
        <p14:creationId xmlns:p14="http://schemas.microsoft.com/office/powerpoint/2010/main" val="3120660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F2D8-AB13-85BF-C2B6-DF0DDAA11D06}"/>
              </a:ext>
            </a:extLst>
          </p:cNvPr>
          <p:cNvSpPr>
            <a:spLocks noGrp="1"/>
          </p:cNvSpPr>
          <p:nvPr>
            <p:ph type="title"/>
          </p:nvPr>
        </p:nvSpPr>
        <p:spPr>
          <a:xfrm>
            <a:off x="609600" y="365125"/>
            <a:ext cx="10744200" cy="1325563"/>
          </a:xfrm>
        </p:spPr>
        <p:txBody>
          <a:bodyPr>
            <a:normAutofit/>
          </a:bodyPr>
          <a:lstStyle/>
          <a:p>
            <a:r>
              <a:rPr lang="en-US" dirty="0"/>
              <a:t>PEER training: an announcement</a:t>
            </a:r>
          </a:p>
        </p:txBody>
      </p:sp>
      <p:sp>
        <p:nvSpPr>
          <p:cNvPr id="3" name="Content Placeholder 2">
            <a:extLst>
              <a:ext uri="{FF2B5EF4-FFF2-40B4-BE49-F238E27FC236}">
                <a16:creationId xmlns:a16="http://schemas.microsoft.com/office/drawing/2014/main" id="{0603D846-F844-B227-DA9A-2617D0F8BD89}"/>
              </a:ext>
            </a:extLst>
          </p:cNvPr>
          <p:cNvSpPr>
            <a:spLocks noGrp="1"/>
          </p:cNvSpPr>
          <p:nvPr>
            <p:ph idx="1"/>
          </p:nvPr>
        </p:nvSpPr>
        <p:spPr>
          <a:xfrm>
            <a:off x="296884" y="1825625"/>
            <a:ext cx="2581783" cy="4896908"/>
          </a:xfrm>
        </p:spPr>
        <p:txBody>
          <a:bodyPr>
            <a:normAutofit fontScale="85000" lnSpcReduction="10000"/>
          </a:bodyPr>
          <a:lstStyle/>
          <a:p>
            <a:r>
              <a:rPr lang="en-US" dirty="0"/>
              <a:t>Day 2 (Thursday, 12</a:t>
            </a:r>
            <a:r>
              <a:rPr lang="en-US" baseline="30000" dirty="0"/>
              <a:t>th</a:t>
            </a:r>
            <a:r>
              <a:rPr lang="en-US" dirty="0"/>
              <a:t> September, 11-12.30)</a:t>
            </a:r>
          </a:p>
          <a:p>
            <a:r>
              <a:rPr lang="en-US" dirty="0"/>
              <a:t>Room: Aula </a:t>
            </a:r>
            <a:r>
              <a:rPr lang="en-US" dirty="0" err="1"/>
              <a:t>Leogrande</a:t>
            </a:r>
            <a:r>
              <a:rPr lang="en-US" dirty="0"/>
              <a:t> 5A</a:t>
            </a:r>
          </a:p>
          <a:p>
            <a:r>
              <a:rPr lang="en-US" dirty="0"/>
              <a:t>SIG 10 invited symposium: Co-constructing meaning about teaching and learning: How to make research findings matter?</a:t>
            </a:r>
          </a:p>
        </p:txBody>
      </p:sp>
      <p:pic>
        <p:nvPicPr>
          <p:cNvPr id="5" name="Picture 4">
            <a:extLst>
              <a:ext uri="{FF2B5EF4-FFF2-40B4-BE49-F238E27FC236}">
                <a16:creationId xmlns:a16="http://schemas.microsoft.com/office/drawing/2014/main" id="{F9EFB582-F7E0-50B8-8A99-F52A27369260}"/>
              </a:ext>
            </a:extLst>
          </p:cNvPr>
          <p:cNvPicPr>
            <a:picLocks noChangeAspect="1"/>
          </p:cNvPicPr>
          <p:nvPr/>
        </p:nvPicPr>
        <p:blipFill>
          <a:blip r:embed="rId2"/>
          <a:stretch>
            <a:fillRect/>
          </a:stretch>
        </p:blipFill>
        <p:spPr>
          <a:xfrm>
            <a:off x="2947481" y="1812720"/>
            <a:ext cx="8947635" cy="5045279"/>
          </a:xfrm>
          <a:prstGeom prst="rect">
            <a:avLst/>
          </a:prstGeom>
        </p:spPr>
      </p:pic>
    </p:spTree>
    <p:extLst>
      <p:ext uri="{BB962C8B-B14F-4D97-AF65-F5344CB8AC3E}">
        <p14:creationId xmlns:p14="http://schemas.microsoft.com/office/powerpoint/2010/main" val="1369395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F3AD9-DBCF-1AB6-D20C-92CD5003C85E}"/>
              </a:ext>
            </a:extLst>
          </p:cNvPr>
          <p:cNvPicPr>
            <a:picLocks noChangeAspect="1"/>
          </p:cNvPicPr>
          <p:nvPr/>
        </p:nvPicPr>
        <p:blipFill>
          <a:blip r:embed="rId2"/>
          <a:stretch>
            <a:fillRect/>
          </a:stretch>
        </p:blipFill>
        <p:spPr>
          <a:xfrm>
            <a:off x="0" y="27983"/>
            <a:ext cx="12192000" cy="6802034"/>
          </a:xfrm>
          <a:prstGeom prst="rect">
            <a:avLst/>
          </a:prstGeom>
        </p:spPr>
      </p:pic>
      <p:sp>
        <p:nvSpPr>
          <p:cNvPr id="2" name="Title 1">
            <a:extLst>
              <a:ext uri="{FF2B5EF4-FFF2-40B4-BE49-F238E27FC236}">
                <a16:creationId xmlns:a16="http://schemas.microsoft.com/office/drawing/2014/main" id="{3B6808C7-8BB4-B576-035C-908759268D64}"/>
              </a:ext>
            </a:extLst>
          </p:cNvPr>
          <p:cNvSpPr>
            <a:spLocks noGrp="1"/>
          </p:cNvSpPr>
          <p:nvPr>
            <p:ph type="title"/>
          </p:nvPr>
        </p:nvSpPr>
        <p:spPr>
          <a:xfrm>
            <a:off x="626534" y="374857"/>
            <a:ext cx="9752880" cy="1325563"/>
          </a:xfrm>
        </p:spPr>
        <p:txBody>
          <a:bodyPr>
            <a:normAutofit/>
          </a:bodyPr>
          <a:lstStyle/>
          <a:p>
            <a:r>
              <a:rPr lang="en-US" dirty="0" err="1"/>
              <a:t>PEERSolvers</a:t>
            </a:r>
            <a:r>
              <a:rPr lang="en-US" dirty="0"/>
              <a:t>: key findings of the Study 1 (in review)</a:t>
            </a:r>
          </a:p>
        </p:txBody>
      </p:sp>
      <p:sp>
        <p:nvSpPr>
          <p:cNvPr id="3" name="Content Placeholder 2">
            <a:extLst>
              <a:ext uri="{FF2B5EF4-FFF2-40B4-BE49-F238E27FC236}">
                <a16:creationId xmlns:a16="http://schemas.microsoft.com/office/drawing/2014/main" id="{A52DD76F-CC17-E04B-62CC-E536D2EF8033}"/>
              </a:ext>
            </a:extLst>
          </p:cNvPr>
          <p:cNvSpPr>
            <a:spLocks noGrp="1"/>
          </p:cNvSpPr>
          <p:nvPr>
            <p:ph idx="1"/>
          </p:nvPr>
        </p:nvSpPr>
        <p:spPr>
          <a:xfrm>
            <a:off x="838200" y="1942356"/>
            <a:ext cx="10515600" cy="4351338"/>
          </a:xfrm>
        </p:spPr>
        <p:txBody>
          <a:bodyPr>
            <a:normAutofit/>
          </a:bodyPr>
          <a:lstStyle/>
          <a:p>
            <a:r>
              <a:rPr lang="en-US" dirty="0">
                <a:solidFill>
                  <a:schemeClr val="tx1"/>
                </a:solidFill>
              </a:rPr>
              <a:t>RQ: Does PEER training has capacity to improve (a) quality of collaboration among upper secondary students and (b) quality of their proposed solutions for selected socio-scientific issues (ill defined issues relevant for students and society)</a:t>
            </a:r>
          </a:p>
          <a:p>
            <a:r>
              <a:rPr lang="en-US" dirty="0">
                <a:solidFill>
                  <a:schemeClr val="tx1"/>
                </a:solidFill>
              </a:rPr>
              <a:t>Key findings: </a:t>
            </a:r>
          </a:p>
          <a:p>
            <a:pPr lvl="1"/>
            <a:r>
              <a:rPr lang="en-US" dirty="0">
                <a:solidFill>
                  <a:schemeClr val="tx1"/>
                </a:solidFill>
              </a:rPr>
              <a:t>PEER training improved quality of collaboration significantly (except for socio-emotional dimension that was close to the significant level)</a:t>
            </a:r>
          </a:p>
          <a:p>
            <a:pPr lvl="1"/>
            <a:r>
              <a:rPr lang="en-US" dirty="0">
                <a:solidFill>
                  <a:schemeClr val="tx1"/>
                </a:solidFill>
              </a:rPr>
              <a:t>PEER training improved quality of proposed solutions for given socio-scientific issue</a:t>
            </a:r>
          </a:p>
          <a:p>
            <a:pPr lvl="1"/>
            <a:r>
              <a:rPr lang="en-US" dirty="0">
                <a:solidFill>
                  <a:schemeClr val="tx1"/>
                </a:solidFill>
              </a:rPr>
              <a:t>Effect of PEER training on the quality of product is mediated completely by the socio-cognitive dimension, and partially by other dimensions </a:t>
            </a:r>
          </a:p>
          <a:p>
            <a:endParaRPr lang="en-US" dirty="0">
              <a:solidFill>
                <a:schemeClr val="tx1"/>
              </a:solidFill>
            </a:endParaRPr>
          </a:p>
        </p:txBody>
      </p:sp>
    </p:spTree>
    <p:extLst>
      <p:ext uri="{BB962C8B-B14F-4D97-AF65-F5344CB8AC3E}">
        <p14:creationId xmlns:p14="http://schemas.microsoft.com/office/powerpoint/2010/main" val="2988494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F3AD9-DBCF-1AB6-D20C-92CD5003C85E}"/>
              </a:ext>
            </a:extLst>
          </p:cNvPr>
          <p:cNvPicPr>
            <a:picLocks noChangeAspect="1"/>
          </p:cNvPicPr>
          <p:nvPr/>
        </p:nvPicPr>
        <p:blipFill>
          <a:blip r:embed="rId2"/>
          <a:stretch>
            <a:fillRect/>
          </a:stretch>
        </p:blipFill>
        <p:spPr>
          <a:xfrm>
            <a:off x="0" y="27983"/>
            <a:ext cx="12192000" cy="6802034"/>
          </a:xfrm>
          <a:prstGeom prst="rect">
            <a:avLst/>
          </a:prstGeom>
        </p:spPr>
      </p:pic>
      <p:sp>
        <p:nvSpPr>
          <p:cNvPr id="2" name="Title 1">
            <a:extLst>
              <a:ext uri="{FF2B5EF4-FFF2-40B4-BE49-F238E27FC236}">
                <a16:creationId xmlns:a16="http://schemas.microsoft.com/office/drawing/2014/main" id="{3B6808C7-8BB4-B576-035C-908759268D64}"/>
              </a:ext>
            </a:extLst>
          </p:cNvPr>
          <p:cNvSpPr>
            <a:spLocks noGrp="1"/>
          </p:cNvSpPr>
          <p:nvPr>
            <p:ph type="title"/>
          </p:nvPr>
        </p:nvSpPr>
        <p:spPr>
          <a:xfrm>
            <a:off x="626534" y="374857"/>
            <a:ext cx="9752880" cy="1325563"/>
          </a:xfrm>
        </p:spPr>
        <p:txBody>
          <a:bodyPr>
            <a:normAutofit/>
          </a:bodyPr>
          <a:lstStyle/>
          <a:p>
            <a:r>
              <a:rPr lang="en-US" dirty="0" err="1"/>
              <a:t>PEERSolvers</a:t>
            </a:r>
            <a:r>
              <a:rPr lang="en-US" dirty="0"/>
              <a:t>: key findings of the Study 2 (in preparation)</a:t>
            </a:r>
          </a:p>
        </p:txBody>
      </p:sp>
      <p:sp>
        <p:nvSpPr>
          <p:cNvPr id="3" name="Content Placeholder 2">
            <a:extLst>
              <a:ext uri="{FF2B5EF4-FFF2-40B4-BE49-F238E27FC236}">
                <a16:creationId xmlns:a16="http://schemas.microsoft.com/office/drawing/2014/main" id="{A52DD76F-CC17-E04B-62CC-E536D2EF8033}"/>
              </a:ext>
            </a:extLst>
          </p:cNvPr>
          <p:cNvSpPr>
            <a:spLocks noGrp="1"/>
          </p:cNvSpPr>
          <p:nvPr>
            <p:ph idx="1"/>
          </p:nvPr>
        </p:nvSpPr>
        <p:spPr>
          <a:xfrm>
            <a:off x="838200" y="1942356"/>
            <a:ext cx="10515600" cy="4351338"/>
          </a:xfrm>
        </p:spPr>
        <p:txBody>
          <a:bodyPr>
            <a:normAutofit/>
          </a:bodyPr>
          <a:lstStyle/>
          <a:p>
            <a:r>
              <a:rPr lang="en-US" dirty="0">
                <a:solidFill>
                  <a:schemeClr val="tx1"/>
                </a:solidFill>
              </a:rPr>
              <a:t>RQ: Does PEER training has capacity to improve individual competences (science and civic) through improvement of quality of collaboration in joint reflection over complex science and civic items (borrowed from PISA and ICCS international studies) </a:t>
            </a:r>
          </a:p>
          <a:p>
            <a:r>
              <a:rPr lang="en-US" dirty="0">
                <a:solidFill>
                  <a:schemeClr val="tx1"/>
                </a:solidFill>
              </a:rPr>
              <a:t>Preliminary findings: </a:t>
            </a:r>
          </a:p>
          <a:p>
            <a:pPr lvl="1"/>
            <a:r>
              <a:rPr lang="en-US" dirty="0">
                <a:solidFill>
                  <a:schemeClr val="tx1"/>
                </a:solidFill>
              </a:rPr>
              <a:t>Participation in the PEER training have a positive effect on posttest achievements of students on science and civic competences (the effect is lower for the civic competence)</a:t>
            </a:r>
          </a:p>
          <a:p>
            <a:pPr lvl="1"/>
            <a:r>
              <a:rPr lang="en-US" dirty="0">
                <a:solidFill>
                  <a:schemeClr val="tx1"/>
                </a:solidFill>
              </a:rPr>
              <a:t>The effect of the PEER training on individual competences is mediated by improvement of the quality of collaboration among students (completely or partially) </a:t>
            </a:r>
          </a:p>
          <a:p>
            <a:pPr lvl="1"/>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299794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A664-B094-4AB3-FF92-F07CA065A161}"/>
              </a:ext>
            </a:extLst>
          </p:cNvPr>
          <p:cNvSpPr>
            <a:spLocks noGrp="1"/>
          </p:cNvSpPr>
          <p:nvPr>
            <p:ph type="title"/>
          </p:nvPr>
        </p:nvSpPr>
        <p:spPr/>
        <p:txBody>
          <a:bodyPr>
            <a:normAutofit fontScale="90000"/>
          </a:bodyPr>
          <a:lstStyle/>
          <a:p>
            <a:r>
              <a:rPr lang="en-US" dirty="0"/>
              <a:t>Chilling move toward “hot” issues: peer interaction upon disputed historical narratives</a:t>
            </a:r>
          </a:p>
        </p:txBody>
      </p:sp>
      <p:sp>
        <p:nvSpPr>
          <p:cNvPr id="3" name="Content Placeholder 2">
            <a:extLst>
              <a:ext uri="{FF2B5EF4-FFF2-40B4-BE49-F238E27FC236}">
                <a16:creationId xmlns:a16="http://schemas.microsoft.com/office/drawing/2014/main" id="{746082D1-8A06-E5D7-E134-908BEC23E5B5}"/>
              </a:ext>
            </a:extLst>
          </p:cNvPr>
          <p:cNvSpPr>
            <a:spLocks noGrp="1"/>
          </p:cNvSpPr>
          <p:nvPr>
            <p:ph idx="1"/>
          </p:nvPr>
        </p:nvSpPr>
        <p:spPr>
          <a:xfrm>
            <a:off x="838200" y="1825624"/>
            <a:ext cx="10515600" cy="4854575"/>
          </a:xfrm>
        </p:spPr>
        <p:txBody>
          <a:bodyPr>
            <a:normAutofit/>
          </a:bodyPr>
          <a:lstStyle/>
          <a:p>
            <a:r>
              <a:rPr lang="en-US" dirty="0"/>
              <a:t>Upper secondary students from two communities with history of conflicts (Muslim minority living in Serbia and Serbian community)</a:t>
            </a:r>
          </a:p>
          <a:p>
            <a:r>
              <a:rPr lang="en-US" dirty="0"/>
              <a:t>Students from two communities are invited to reflect upon disputed historical narratives on some mutual conflict and they get scaffolding provided by researcher (both with respect to productive collaboration and historical reasoning)</a:t>
            </a:r>
          </a:p>
          <a:p>
            <a:r>
              <a:rPr lang="en-US" dirty="0"/>
              <a:t>RQ: Would it be possible for students to establish a productive collaboration and to build a joint multi-perspective narrative? What kind of collaboration could enable students to distance themselves from “their” narratives (“truth”) and to jointly create a multi-perspective narrative?</a:t>
            </a:r>
          </a:p>
          <a:p>
            <a:endParaRPr lang="en-US" dirty="0"/>
          </a:p>
        </p:txBody>
      </p:sp>
    </p:spTree>
    <p:extLst>
      <p:ext uri="{BB962C8B-B14F-4D97-AF65-F5344CB8AC3E}">
        <p14:creationId xmlns:p14="http://schemas.microsoft.com/office/powerpoint/2010/main" val="1129178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A6D1-8D80-BC3A-D63E-5547DFAF4F26}"/>
              </a:ext>
            </a:extLst>
          </p:cNvPr>
          <p:cNvSpPr>
            <a:spLocks noGrp="1"/>
          </p:cNvSpPr>
          <p:nvPr>
            <p:ph type="title"/>
          </p:nvPr>
        </p:nvSpPr>
        <p:spPr/>
        <p:txBody>
          <a:bodyPr/>
          <a:lstStyle/>
          <a:p>
            <a:r>
              <a:rPr lang="en-US" dirty="0"/>
              <a:t>Conclusions and reflections</a:t>
            </a:r>
          </a:p>
        </p:txBody>
      </p:sp>
      <p:sp>
        <p:nvSpPr>
          <p:cNvPr id="3" name="Content Placeholder 2">
            <a:extLst>
              <a:ext uri="{FF2B5EF4-FFF2-40B4-BE49-F238E27FC236}">
                <a16:creationId xmlns:a16="http://schemas.microsoft.com/office/drawing/2014/main" id="{204EA645-F7B6-67D0-2946-7CE9FD2947C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47102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4948-51DC-A268-1C64-7CD5D789A6B9}"/>
              </a:ext>
            </a:extLst>
          </p:cNvPr>
          <p:cNvSpPr>
            <a:spLocks noGrp="1"/>
          </p:cNvSpPr>
          <p:nvPr>
            <p:ph type="title"/>
          </p:nvPr>
        </p:nvSpPr>
        <p:spPr/>
        <p:txBody>
          <a:bodyPr/>
          <a:lstStyle/>
          <a:p>
            <a:r>
              <a:rPr lang="en-US" dirty="0"/>
              <a:t>Neverending story with increasing complexity</a:t>
            </a:r>
          </a:p>
        </p:txBody>
      </p:sp>
      <p:sp>
        <p:nvSpPr>
          <p:cNvPr id="3" name="Content Placeholder 2">
            <a:extLst>
              <a:ext uri="{FF2B5EF4-FFF2-40B4-BE49-F238E27FC236}">
                <a16:creationId xmlns:a16="http://schemas.microsoft.com/office/drawing/2014/main" id="{DADD0464-D06C-C9FA-D413-DC0707B3D229}"/>
              </a:ext>
            </a:extLst>
          </p:cNvPr>
          <p:cNvSpPr>
            <a:spLocks noGrp="1"/>
          </p:cNvSpPr>
          <p:nvPr>
            <p:ph idx="1"/>
          </p:nvPr>
        </p:nvSpPr>
        <p:spPr>
          <a:xfrm>
            <a:off x="838199" y="2039635"/>
            <a:ext cx="9516533" cy="4351338"/>
          </a:xfrm>
        </p:spPr>
        <p:txBody>
          <a:bodyPr>
            <a:normAutofit/>
          </a:bodyPr>
          <a:lstStyle/>
          <a:p>
            <a:r>
              <a:rPr lang="en-US" dirty="0">
                <a:sym typeface="Wingdings" panose="05000000000000000000" pitchFamily="2" charset="2"/>
              </a:rPr>
              <a:t>By time and after many research studies, we learn a lot, but … the number of open issues just increased as well as their complexity </a:t>
            </a:r>
          </a:p>
          <a:p>
            <a:endParaRPr lang="en-US" dirty="0">
              <a:sym typeface="Wingdings" panose="05000000000000000000" pitchFamily="2" charset="2"/>
            </a:endParaRPr>
          </a:p>
          <a:p>
            <a:r>
              <a:rPr lang="en-US" dirty="0">
                <a:sym typeface="Wingdings" panose="05000000000000000000" pitchFamily="2" charset="2"/>
              </a:rPr>
              <a:t>Moreover, it’s becoming clear that relationship between theory, research, and practice are more complex </a:t>
            </a:r>
            <a:endParaRPr lang="en-US" dirty="0"/>
          </a:p>
        </p:txBody>
      </p:sp>
    </p:spTree>
    <p:extLst>
      <p:ext uri="{BB962C8B-B14F-4D97-AF65-F5344CB8AC3E}">
        <p14:creationId xmlns:p14="http://schemas.microsoft.com/office/powerpoint/2010/main" val="3814341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F11C9EE-34C0-DDB5-BD05-BC3CD3EB64FD}"/>
              </a:ext>
            </a:extLst>
          </p:cNvPr>
          <p:cNvGraphicFramePr>
            <a:graphicFrameLocks noGrp="1"/>
          </p:cNvGraphicFramePr>
          <p:nvPr>
            <p:ph idx="1"/>
            <p:extLst>
              <p:ext uri="{D42A27DB-BD31-4B8C-83A1-F6EECF244321}">
                <p14:modId xmlns:p14="http://schemas.microsoft.com/office/powerpoint/2010/main" val="1857218146"/>
              </p:ext>
            </p:extLst>
          </p:nvPr>
        </p:nvGraphicFramePr>
        <p:xfrm>
          <a:off x="558801" y="59269"/>
          <a:ext cx="11836398" cy="6423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4" name="Straight Arrow Connector 13">
            <a:extLst>
              <a:ext uri="{FF2B5EF4-FFF2-40B4-BE49-F238E27FC236}">
                <a16:creationId xmlns:a16="http://schemas.microsoft.com/office/drawing/2014/main" id="{99A0AAC7-AB08-D9FE-F000-ED7D232B4AC9}"/>
              </a:ext>
            </a:extLst>
          </p:cNvPr>
          <p:cNvCxnSpPr/>
          <p:nvPr/>
        </p:nvCxnSpPr>
        <p:spPr>
          <a:xfrm>
            <a:off x="1549408" y="6547456"/>
            <a:ext cx="9525000" cy="0"/>
          </a:xfrm>
          <a:prstGeom prst="straightConnector1">
            <a:avLst/>
          </a:prstGeom>
          <a:ln w="79375">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364743CA-F440-F335-11CE-046AAABE3CE3}"/>
              </a:ext>
            </a:extLst>
          </p:cNvPr>
          <p:cNvSpPr txBox="1"/>
          <p:nvPr/>
        </p:nvSpPr>
        <p:spPr>
          <a:xfrm>
            <a:off x="9065457" y="5083990"/>
            <a:ext cx="2288343" cy="1384995"/>
          </a:xfrm>
          <a:prstGeom prst="rect">
            <a:avLst/>
          </a:prstGeom>
          <a:noFill/>
        </p:spPr>
        <p:txBody>
          <a:bodyPr wrap="square" rtlCol="0">
            <a:spAutoFit/>
          </a:bodyPr>
          <a:lstStyle/>
          <a:p>
            <a:r>
              <a:rPr lang="en-US" sz="2800" dirty="0">
                <a:solidFill>
                  <a:schemeClr val="tx1">
                    <a:lumMod val="50000"/>
                    <a:lumOff val="50000"/>
                  </a:schemeClr>
                </a:solidFill>
              </a:rPr>
              <a:t>Micro and macro time dimensions </a:t>
            </a:r>
          </a:p>
        </p:txBody>
      </p:sp>
      <p:sp>
        <p:nvSpPr>
          <p:cNvPr id="2" name="Title 1">
            <a:extLst>
              <a:ext uri="{FF2B5EF4-FFF2-40B4-BE49-F238E27FC236}">
                <a16:creationId xmlns:a16="http://schemas.microsoft.com/office/drawing/2014/main" id="{D076F241-E87C-0A74-CF19-AB3B1451531E}"/>
              </a:ext>
            </a:extLst>
          </p:cNvPr>
          <p:cNvSpPr>
            <a:spLocks noGrp="1"/>
          </p:cNvSpPr>
          <p:nvPr>
            <p:ph type="title"/>
          </p:nvPr>
        </p:nvSpPr>
        <p:spPr>
          <a:xfrm>
            <a:off x="838200" y="365125"/>
            <a:ext cx="3056467" cy="1325563"/>
          </a:xfrm>
        </p:spPr>
        <p:txBody>
          <a:bodyPr/>
          <a:lstStyle/>
          <a:p>
            <a:r>
              <a:rPr lang="en-US" dirty="0"/>
              <a:t>Increasing complexity</a:t>
            </a:r>
          </a:p>
        </p:txBody>
      </p:sp>
      <p:pic>
        <p:nvPicPr>
          <p:cNvPr id="4" name="Picture 3" descr="A group of people sitting around a table&#10;&#10;Description automatically generated">
            <a:extLst>
              <a:ext uri="{FF2B5EF4-FFF2-40B4-BE49-F238E27FC236}">
                <a16:creationId xmlns:a16="http://schemas.microsoft.com/office/drawing/2014/main" id="{97567BF2-9BC6-B489-2AB7-69F9738712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71980" y="2373547"/>
            <a:ext cx="2441445" cy="1828395"/>
          </a:xfrm>
          <a:prstGeom prst="rect">
            <a:avLst/>
          </a:prstGeom>
        </p:spPr>
      </p:pic>
    </p:spTree>
    <p:extLst>
      <p:ext uri="{BB962C8B-B14F-4D97-AF65-F5344CB8AC3E}">
        <p14:creationId xmlns:p14="http://schemas.microsoft.com/office/powerpoint/2010/main" val="1270438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F11C9EE-34C0-DDB5-BD05-BC3CD3EB64FD}"/>
              </a:ext>
            </a:extLst>
          </p:cNvPr>
          <p:cNvGraphicFramePr>
            <a:graphicFrameLocks noGrp="1"/>
          </p:cNvGraphicFramePr>
          <p:nvPr>
            <p:ph idx="1"/>
          </p:nvPr>
        </p:nvGraphicFramePr>
        <p:xfrm>
          <a:off x="310924" y="1228748"/>
          <a:ext cx="11286067" cy="5254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bunch of colorful strings&#10;&#10;Description automatically generated">
            <a:extLst>
              <a:ext uri="{FF2B5EF4-FFF2-40B4-BE49-F238E27FC236}">
                <a16:creationId xmlns:a16="http://schemas.microsoft.com/office/drawing/2014/main" id="{13072402-C61A-69BD-59AB-60A4F7C4F3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0243" y="1303868"/>
            <a:ext cx="7801059" cy="5189005"/>
          </a:xfrm>
          <a:prstGeom prst="rect">
            <a:avLst/>
          </a:prstGeom>
        </p:spPr>
      </p:pic>
      <p:cxnSp>
        <p:nvCxnSpPr>
          <p:cNvPr id="10" name="Straight Arrow Connector 9">
            <a:extLst>
              <a:ext uri="{FF2B5EF4-FFF2-40B4-BE49-F238E27FC236}">
                <a16:creationId xmlns:a16="http://schemas.microsoft.com/office/drawing/2014/main" id="{790485B6-10DD-92D4-1968-0B6BC2BB5A9C}"/>
              </a:ext>
            </a:extLst>
          </p:cNvPr>
          <p:cNvCxnSpPr/>
          <p:nvPr/>
        </p:nvCxnSpPr>
        <p:spPr>
          <a:xfrm>
            <a:off x="1549408" y="6547456"/>
            <a:ext cx="9525000" cy="0"/>
          </a:xfrm>
          <a:prstGeom prst="straightConnector1">
            <a:avLst/>
          </a:prstGeom>
          <a:ln w="79375">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3D0CD5F3-5FB2-866D-383F-D2D66FA46A1F}"/>
              </a:ext>
            </a:extLst>
          </p:cNvPr>
          <p:cNvSpPr txBox="1"/>
          <p:nvPr/>
        </p:nvSpPr>
        <p:spPr>
          <a:xfrm>
            <a:off x="9065457" y="5083990"/>
            <a:ext cx="2288343" cy="1384995"/>
          </a:xfrm>
          <a:prstGeom prst="rect">
            <a:avLst/>
          </a:prstGeom>
          <a:noFill/>
        </p:spPr>
        <p:txBody>
          <a:bodyPr wrap="square" rtlCol="0">
            <a:spAutoFit/>
          </a:bodyPr>
          <a:lstStyle/>
          <a:p>
            <a:r>
              <a:rPr lang="en-US" sz="2800" dirty="0">
                <a:solidFill>
                  <a:schemeClr val="tx1">
                    <a:lumMod val="50000"/>
                    <a:lumOff val="50000"/>
                  </a:schemeClr>
                </a:solidFill>
              </a:rPr>
              <a:t>Micro and macro time dimensions </a:t>
            </a:r>
          </a:p>
        </p:txBody>
      </p:sp>
      <p:sp>
        <p:nvSpPr>
          <p:cNvPr id="2" name="Title 1">
            <a:extLst>
              <a:ext uri="{FF2B5EF4-FFF2-40B4-BE49-F238E27FC236}">
                <a16:creationId xmlns:a16="http://schemas.microsoft.com/office/drawing/2014/main" id="{95B962D4-754A-1D92-3259-A7D224DC628E}"/>
              </a:ext>
            </a:extLst>
          </p:cNvPr>
          <p:cNvSpPr>
            <a:spLocks noGrp="1"/>
          </p:cNvSpPr>
          <p:nvPr>
            <p:ph type="title"/>
          </p:nvPr>
        </p:nvSpPr>
        <p:spPr>
          <a:xfrm>
            <a:off x="838200" y="365125"/>
            <a:ext cx="3056467" cy="1325563"/>
          </a:xfrm>
        </p:spPr>
        <p:txBody>
          <a:bodyPr/>
          <a:lstStyle/>
          <a:p>
            <a:r>
              <a:rPr lang="en-US" dirty="0"/>
              <a:t>Increasing complexity</a:t>
            </a:r>
          </a:p>
        </p:txBody>
      </p:sp>
    </p:spTree>
    <p:extLst>
      <p:ext uri="{BB962C8B-B14F-4D97-AF65-F5344CB8AC3E}">
        <p14:creationId xmlns:p14="http://schemas.microsoft.com/office/powerpoint/2010/main" val="582327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A664-B094-4AB3-FF92-F07CA065A161}"/>
              </a:ext>
            </a:extLst>
          </p:cNvPr>
          <p:cNvSpPr>
            <a:spLocks noGrp="1"/>
          </p:cNvSpPr>
          <p:nvPr>
            <p:ph type="title"/>
          </p:nvPr>
        </p:nvSpPr>
        <p:spPr/>
        <p:txBody>
          <a:bodyPr>
            <a:normAutofit/>
          </a:bodyPr>
          <a:lstStyle/>
          <a:p>
            <a:r>
              <a:rPr lang="en-US" dirty="0"/>
              <a:t>Challenging future</a:t>
            </a:r>
          </a:p>
        </p:txBody>
      </p:sp>
      <p:sp>
        <p:nvSpPr>
          <p:cNvPr id="3" name="Content Placeholder 2">
            <a:extLst>
              <a:ext uri="{FF2B5EF4-FFF2-40B4-BE49-F238E27FC236}">
                <a16:creationId xmlns:a16="http://schemas.microsoft.com/office/drawing/2014/main" id="{746082D1-8A06-E5D7-E134-908BEC23E5B5}"/>
              </a:ext>
            </a:extLst>
          </p:cNvPr>
          <p:cNvSpPr>
            <a:spLocks noGrp="1"/>
          </p:cNvSpPr>
          <p:nvPr>
            <p:ph idx="1"/>
          </p:nvPr>
        </p:nvSpPr>
        <p:spPr>
          <a:xfrm>
            <a:off x="838200" y="1705892"/>
            <a:ext cx="10601528" cy="4534035"/>
          </a:xfrm>
        </p:spPr>
        <p:txBody>
          <a:bodyPr>
            <a:normAutofit/>
          </a:bodyPr>
          <a:lstStyle/>
          <a:p>
            <a:r>
              <a:rPr lang="en-US" dirty="0"/>
              <a:t>Differentiation of the research field creates such big diversity =&gt; is it worth to treat this field of inquiry as </a:t>
            </a:r>
            <a:r>
              <a:rPr lang="sr-Cyrl-RS" dirty="0"/>
              <a:t>а</a:t>
            </a:r>
            <a:r>
              <a:rPr lang="en-US" dirty="0"/>
              <a:t> single research field?</a:t>
            </a:r>
          </a:p>
          <a:p>
            <a:r>
              <a:rPr lang="en-US" dirty="0"/>
              <a:t>Epistemological tensions: exploratory vs. analytic approach </a:t>
            </a:r>
          </a:p>
          <a:p>
            <a:r>
              <a:rPr lang="en-US" dirty="0"/>
              <a:t>Tensions between quantitative and qualitative approach</a:t>
            </a:r>
          </a:p>
          <a:p>
            <a:r>
              <a:rPr lang="en-US" dirty="0"/>
              <a:t>Challenges related with studying “hot” issues</a:t>
            </a:r>
          </a:p>
          <a:p>
            <a:r>
              <a:rPr lang="en-US" dirty="0"/>
              <a:t>Challenges related with implementation/enactment in the education and scaling up</a:t>
            </a:r>
          </a:p>
          <a:p>
            <a:pPr lvl="1"/>
            <a:r>
              <a:rPr lang="en-US" dirty="0"/>
              <a:t>Challenges related with the dominant educational practices and context</a:t>
            </a:r>
          </a:p>
          <a:p>
            <a:pPr lvl="1"/>
            <a:r>
              <a:rPr lang="en-US" dirty="0"/>
              <a:t>Challenges related with the dominant education policies</a:t>
            </a:r>
          </a:p>
          <a:p>
            <a:pPr lvl="1"/>
            <a:r>
              <a:rPr lang="en-US" dirty="0"/>
              <a:t>Challenges with believes and values related to collaboration </a:t>
            </a:r>
          </a:p>
          <a:p>
            <a:endParaRPr lang="en-US" dirty="0"/>
          </a:p>
          <a:p>
            <a:endParaRPr lang="en-US" dirty="0"/>
          </a:p>
          <a:p>
            <a:endParaRPr lang="en-US" dirty="0"/>
          </a:p>
        </p:txBody>
      </p:sp>
    </p:spTree>
    <p:extLst>
      <p:ext uri="{BB962C8B-B14F-4D97-AF65-F5344CB8AC3E}">
        <p14:creationId xmlns:p14="http://schemas.microsoft.com/office/powerpoint/2010/main" val="1714465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BF684-7EB7-A7A3-0978-ACD8CF52D8C2}"/>
              </a:ext>
            </a:extLst>
          </p:cNvPr>
          <p:cNvSpPr>
            <a:spLocks noGrp="1"/>
          </p:cNvSpPr>
          <p:nvPr>
            <p:ph type="title"/>
          </p:nvPr>
        </p:nvSpPr>
        <p:spPr/>
        <p:txBody>
          <a:bodyPr/>
          <a:lstStyle/>
          <a:p>
            <a:pPr algn="ctr"/>
            <a:r>
              <a:rPr lang="en-US" dirty="0"/>
              <a:t>Thank you for your attention!</a:t>
            </a:r>
          </a:p>
        </p:txBody>
      </p:sp>
      <p:sp>
        <p:nvSpPr>
          <p:cNvPr id="4" name="Title 1">
            <a:extLst>
              <a:ext uri="{FF2B5EF4-FFF2-40B4-BE49-F238E27FC236}">
                <a16:creationId xmlns:a16="http://schemas.microsoft.com/office/drawing/2014/main" id="{D710B193-E144-F60A-2630-E468F540A0C6}"/>
              </a:ext>
            </a:extLst>
          </p:cNvPr>
          <p:cNvSpPr txBox="1">
            <a:spLocks/>
          </p:cNvSpPr>
          <p:nvPr/>
        </p:nvSpPr>
        <p:spPr>
          <a:xfrm>
            <a:off x="829732" y="199073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j-lt"/>
                <a:ea typeface="+mj-ea"/>
                <a:cs typeface="+mj-cs"/>
              </a:defRPr>
            </a:lvl1pPr>
          </a:lstStyle>
          <a:p>
            <a:pPr algn="ctr"/>
            <a:r>
              <a:rPr lang="en-US" dirty="0"/>
              <a:t>Comments and questions</a:t>
            </a:r>
          </a:p>
        </p:txBody>
      </p:sp>
    </p:spTree>
    <p:extLst>
      <p:ext uri="{BB962C8B-B14F-4D97-AF65-F5344CB8AC3E}">
        <p14:creationId xmlns:p14="http://schemas.microsoft.com/office/powerpoint/2010/main" val="3908946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2959</TotalTime>
  <Words>2004</Words>
  <Application>Microsoft Office PowerPoint</Application>
  <PresentationFormat>Widescreen</PresentationFormat>
  <Paragraphs>173</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Aptos</vt:lpstr>
      <vt:lpstr>Aptos Display</vt:lpstr>
      <vt:lpstr>Arial</vt:lpstr>
      <vt:lpstr>Wingdings</vt:lpstr>
      <vt:lpstr>Office Theme</vt:lpstr>
      <vt:lpstr>Learning and development  in the social interaction:  fruitful history and future directions </vt:lpstr>
      <vt:lpstr>What am I puzzled with?</vt:lpstr>
      <vt:lpstr>Why is it so interesting to me?</vt:lpstr>
      <vt:lpstr>It seems like a promising field of inquiry</vt:lpstr>
      <vt:lpstr>It turned out into a never-ending story</vt:lpstr>
      <vt:lpstr>Historical perspective</vt:lpstr>
      <vt:lpstr>Amarcord: reflection upon research experience with the topic</vt:lpstr>
      <vt:lpstr>Adult-child interaction over Raven matrices</vt:lpstr>
      <vt:lpstr>Peer interaction over Raven matrices</vt:lpstr>
      <vt:lpstr>Adult-child interaction and Piaget’s conservation task</vt:lpstr>
      <vt:lpstr>Peer interaction and Piaget’s formal operational reasoning</vt:lpstr>
      <vt:lpstr>Peer interaction and early reading competence</vt:lpstr>
      <vt:lpstr>“Street” children interaction with adult in situation of testing (Kohs cubes)</vt:lpstr>
      <vt:lpstr>Peer interaction and PISA</vt:lpstr>
      <vt:lpstr>Peer interaction and risk-taking decisions</vt:lpstr>
      <vt:lpstr>Ongoing research project: PEERSolvers (funded by Science Fund of Republic of Serbia)</vt:lpstr>
      <vt:lpstr>What makes peer collaborative problem solving (un)productive? </vt:lpstr>
      <vt:lpstr>PEER training: 4 components</vt:lpstr>
      <vt:lpstr>PEER training: an announcement</vt:lpstr>
      <vt:lpstr>PEERSolvers: key findings of the Study 1 (in review)</vt:lpstr>
      <vt:lpstr>PEERSolvers: key findings of the Study 2 (in preparation)</vt:lpstr>
      <vt:lpstr>Chilling move toward “hot” issues: peer interaction upon disputed historical narratives</vt:lpstr>
      <vt:lpstr>Conclusions and reflections</vt:lpstr>
      <vt:lpstr>Neverending story with increasing complexity</vt:lpstr>
      <vt:lpstr>Increasing complexity</vt:lpstr>
      <vt:lpstr>Increasing complexity</vt:lpstr>
      <vt:lpstr>Challenging future</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Aleksandar Baucal</dc:creator>
  <cp:lastModifiedBy>Aleksandar Baucal</cp:lastModifiedBy>
  <cp:revision>62</cp:revision>
  <dcterms:created xsi:type="dcterms:W3CDTF">2024-09-09T05:09:02Z</dcterms:created>
  <dcterms:modified xsi:type="dcterms:W3CDTF">2024-10-17T21:25:02Z</dcterms:modified>
</cp:coreProperties>
</file>