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sldIdLst>
    <p:sldId id="256" r:id="rId2"/>
    <p:sldId id="291" r:id="rId3"/>
    <p:sldId id="259" r:id="rId4"/>
    <p:sldId id="277" r:id="rId5"/>
    <p:sldId id="261" r:id="rId6"/>
    <p:sldId id="305" r:id="rId7"/>
    <p:sldId id="263" r:id="rId8"/>
    <p:sldId id="293" r:id="rId9"/>
    <p:sldId id="295" r:id="rId10"/>
    <p:sldId id="265" r:id="rId11"/>
    <p:sldId id="292" r:id="rId12"/>
    <p:sldId id="296" r:id="rId13"/>
    <p:sldId id="297" r:id="rId14"/>
    <p:sldId id="298" r:id="rId15"/>
    <p:sldId id="299" r:id="rId16"/>
    <p:sldId id="300" r:id="rId17"/>
    <p:sldId id="301" r:id="rId18"/>
    <p:sldId id="302" r:id="rId19"/>
    <p:sldId id="303" r:id="rId20"/>
    <p:sldId id="306" r:id="rId21"/>
    <p:sldId id="289" r:id="rId2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3" roundtripDataSignature="AMtx7mg2iKS6KQvj1NGUYexPstrYSXl5j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2F8D"/>
    <a:srgbClr val="980478"/>
    <a:srgbClr val="8A1273"/>
    <a:srgbClr val="8F0D8F"/>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7AE3606-1944-4CCF-9B20-F4BC6D1FDDAC}">
  <a:tblStyle styleId="{B7AE3606-1944-4CCF-9B20-F4BC6D1FDDAC}" styleName="Table_0">
    <a:wholeTbl>
      <a:tcTxStyle b="off" i="off">
        <a:font>
          <a:latin typeface="Calibri"/>
          <a:ea typeface="Calibri"/>
          <a:cs typeface="Calibri"/>
        </a:font>
        <a:schemeClr val="dk1"/>
      </a:tcTxStyle>
      <a:tcStyle>
        <a:tcBdr>
          <a:left>
            <a:ln w="12700" cap="flat" cmpd="sng">
              <a:solidFill>
                <a:schemeClr val="accent1"/>
              </a:solidFill>
              <a:prstDash val="solid"/>
              <a:round/>
              <a:headEnd type="none" w="sm" len="sm"/>
              <a:tailEnd type="none" w="sm" len="sm"/>
            </a:ln>
          </a:left>
          <a:right>
            <a:ln w="12700" cap="flat" cmpd="sng">
              <a:solidFill>
                <a:schemeClr val="accent1"/>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12700" cap="flat" cmpd="sng">
              <a:solidFill>
                <a:schemeClr val="accent1"/>
              </a:solidFill>
              <a:prstDash val="solid"/>
              <a:round/>
              <a:headEnd type="none" w="sm" len="sm"/>
              <a:tailEnd type="none" w="sm" len="sm"/>
            </a:ln>
          </a:insideH>
          <a:insideV>
            <a:ln w="12700" cap="flat" cmpd="sng">
              <a:solidFill>
                <a:schemeClr val="accent1"/>
              </a:solidFill>
              <a:prstDash val="solid"/>
              <a:round/>
              <a:headEnd type="none" w="sm" len="sm"/>
              <a:tailEnd type="none" w="sm" len="sm"/>
            </a:ln>
          </a:insideV>
        </a:tcBdr>
        <a:fill>
          <a:solidFill>
            <a:srgbClr val="E8ECF4"/>
          </a:solidFill>
        </a:fill>
      </a:tcStyle>
    </a:wholeTbl>
    <a:band1H>
      <a:tcTxStyle b="off" i="off"/>
      <a:tcStyle>
        <a:tcBdr/>
        <a:fill>
          <a:solidFill>
            <a:srgbClr val="CFD7E7"/>
          </a:solidFill>
        </a:fill>
      </a:tcStyle>
    </a:band1H>
    <a:band2H>
      <a:tcTxStyle b="off" i="off"/>
      <a:tcStyle>
        <a:tcBdr/>
      </a:tcStyle>
    </a:band2H>
    <a:band1V>
      <a:tcTxStyle b="off" i="off"/>
      <a:tcStyle>
        <a:tcBdr/>
        <a:fill>
          <a:solidFill>
            <a:srgbClr val="CFD7E7"/>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25400" cap="flat" cmpd="sng">
              <a:solidFill>
                <a:schemeClr val="accent1"/>
              </a:solidFill>
              <a:prstDash val="solid"/>
              <a:round/>
              <a:headEnd type="none" w="sm" len="sm"/>
              <a:tailEnd type="none" w="sm" len="sm"/>
            </a:ln>
          </a:top>
        </a:tcBdr>
        <a:fill>
          <a:solidFill>
            <a:srgbClr val="E8ECF4"/>
          </a:solidFill>
        </a:fill>
      </a:tcStyle>
    </a:lastRow>
    <a:seCell>
      <a:tcTxStyle b="off" i="off"/>
      <a:tcStyle>
        <a:tcBdr/>
      </a:tcStyle>
    </a:seCell>
    <a:swCell>
      <a:tcTxStyle b="off" i="off"/>
      <a:tcStyle>
        <a:tcBdr/>
      </a:tcStyle>
    </a:swCell>
    <a:firstRow>
      <a:tcTxStyle b="on" i="off"/>
      <a:tcStyle>
        <a:tcBdr/>
        <a:fill>
          <a:solidFill>
            <a:srgbClr val="E8ECF4"/>
          </a:solidFill>
        </a:fill>
      </a:tcStyle>
    </a:firstRow>
    <a:neCell>
      <a:tcTxStyle b="off" i="off"/>
      <a:tcStyle>
        <a:tcBdr/>
      </a:tcStyle>
    </a:neCell>
    <a:nwCell>
      <a:tcTxStyle b="off" i="off"/>
      <a:tcStyle>
        <a:tcBdr/>
      </a:tcStyle>
    </a:nwCell>
  </a:tblStyle>
  <a:tblStyle styleId="{7F428C54-B15A-4CE4-95C2-98231263051C}"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401" autoAdjust="0"/>
  </p:normalViewPr>
  <p:slideViewPr>
    <p:cSldViewPr snapToGrid="0">
      <p:cViewPr varScale="1">
        <p:scale>
          <a:sx n="108" d="100"/>
          <a:sy n="108" d="100"/>
        </p:scale>
        <p:origin x="730" y="72"/>
      </p:cViewPr>
      <p:guideLst>
        <p:guide orient="horz" pos="1620"/>
        <p:guide pos="2880"/>
      </p:guideLst>
    </p:cSldViewPr>
  </p:slideViewPr>
  <p:notesTextViewPr>
    <p:cViewPr>
      <p:scale>
        <a:sx n="1" d="1"/>
        <a:sy n="1" d="1"/>
      </p:scale>
      <p:origin x="0" y="0"/>
    </p:cViewPr>
  </p:notesTextViewPr>
  <p:notesViewPr>
    <p:cSldViewPr snapToGrid="0">
      <p:cViewPr varScale="1">
        <p:scale>
          <a:sx n="66" d="100"/>
          <a:sy n="66" d="100"/>
        </p:scale>
        <p:origin x="313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43" Type="http://customschemas.google.com/relationships/presentationmetadata" Target="meta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94848705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15d8aea60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 name="Google Shape;91;g215d8aea60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433464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2" name="Google Shape;10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38986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sr-Latn-R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2929854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sr-Latn-RS" dirty="0"/>
          </a:p>
        </p:txBody>
      </p:sp>
    </p:spTree>
    <p:extLst>
      <p:ext uri="{BB962C8B-B14F-4D97-AF65-F5344CB8AC3E}">
        <p14:creationId xmlns:p14="http://schemas.microsoft.com/office/powerpoint/2010/main" val="3246673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76192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4393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spcAft>
                <a:spcPts val="600"/>
              </a:spcAft>
            </a:pPr>
            <a:r>
              <a:rPr lang="en-US" sz="1100" i="1" dirty="0">
                <a:solidFill>
                  <a:srgbClr val="002060"/>
                </a:solidFill>
              </a:rPr>
              <a:t>know/can explain the basic rules</a:t>
            </a:r>
            <a:r>
              <a:rPr lang="en-US" sz="1100" dirty="0">
                <a:solidFill>
                  <a:srgbClr val="002060"/>
                </a:solidFill>
              </a:rPr>
              <a:t> of good cooperation</a:t>
            </a:r>
          </a:p>
          <a:p>
            <a:pPr>
              <a:spcAft>
                <a:spcPts val="600"/>
              </a:spcAft>
            </a:pPr>
            <a:r>
              <a:rPr lang="en-US" sz="1100" i="1" dirty="0">
                <a:solidFill>
                  <a:srgbClr val="002060"/>
                </a:solidFill>
              </a:rPr>
              <a:t>understand how certain rules contribute to solving problems </a:t>
            </a:r>
            <a:r>
              <a:rPr lang="en-US" sz="1100" dirty="0">
                <a:solidFill>
                  <a:srgbClr val="002060"/>
                </a:solidFill>
              </a:rPr>
              <a:t>(e.g. monitoring progress, keeping track of time, arguing proposals), i.e. maintaining good relationships in the group (e.g. we are all equal and we respect each other)</a:t>
            </a:r>
          </a:p>
          <a:p>
            <a:pPr>
              <a:spcAft>
                <a:spcPts val="600"/>
              </a:spcAft>
            </a:pPr>
            <a:r>
              <a:rPr lang="en-US" sz="1100" i="1" dirty="0">
                <a:solidFill>
                  <a:srgbClr val="002060"/>
                </a:solidFill>
              </a:rPr>
              <a:t>recognize different types of violations/deviations from the rules</a:t>
            </a:r>
            <a:r>
              <a:rPr lang="en-US" sz="1100" dirty="0">
                <a:solidFill>
                  <a:srgbClr val="002060"/>
                </a:solidFill>
              </a:rPr>
              <a:t> of good cooperation and realize their negative consequences for the quality of interpersonal relations and/or solutions</a:t>
            </a:r>
          </a:p>
          <a:p>
            <a:r>
              <a:rPr lang="en-US" sz="1100" i="1" dirty="0">
                <a:solidFill>
                  <a:srgbClr val="002060"/>
                </a:solidFill>
              </a:rPr>
              <a:t>know how to set and follow (some) rules</a:t>
            </a:r>
            <a:r>
              <a:rPr lang="en-US" sz="1100" dirty="0">
                <a:solidFill>
                  <a:srgbClr val="002060"/>
                </a:solidFill>
              </a:rPr>
              <a:t> of good cooperation in their own teamwork</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134041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3406574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1704731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134e216325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sr-Latn-RS" sz="1100" b="0" i="0" u="none" strike="noStrike" cap="none" dirty="0">
              <a:solidFill>
                <a:srgbClr val="000000"/>
              </a:solidFill>
              <a:effectLst/>
              <a:latin typeface="Arial"/>
              <a:ea typeface="Arial"/>
              <a:cs typeface="Arial"/>
              <a:sym typeface="Arial"/>
            </a:endParaRPr>
          </a:p>
        </p:txBody>
      </p:sp>
      <p:sp>
        <p:nvSpPr>
          <p:cNvPr id="153" name="Google Shape;153;g2134e216325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14300" indent="0">
              <a:buNone/>
            </a:pPr>
            <a:r>
              <a:rPr lang="en-US" sz="1200" b="1" dirty="0">
                <a:solidFill>
                  <a:srgbClr val="980478"/>
                </a:solidFill>
              </a:rPr>
              <a:t>After this segment it is expected that participants:</a:t>
            </a:r>
          </a:p>
          <a:p>
            <a:r>
              <a:rPr lang="en-US" sz="1100" dirty="0">
                <a:solidFill>
                  <a:srgbClr val="002060"/>
                </a:solidFill>
              </a:rPr>
              <a:t>know the main personality traits ("big five") and their typical behavioral manifestations (in cooperation)</a:t>
            </a:r>
          </a:p>
          <a:p>
            <a:r>
              <a:rPr lang="en-US" sz="1100" dirty="0">
                <a:solidFill>
                  <a:srgbClr val="002060"/>
                </a:solidFill>
              </a:rPr>
              <a:t>realize that each feature has certain advantages and disadvantages in cooperation</a:t>
            </a:r>
          </a:p>
          <a:p>
            <a:r>
              <a:rPr lang="en-US" sz="1100" dirty="0">
                <a:solidFill>
                  <a:srgbClr val="002060"/>
                </a:solidFill>
              </a:rPr>
              <a:t>understand that the most optimal functioning of the group is achieved if the participation/role of each member is aligned with his personality profile</a:t>
            </a:r>
          </a:p>
          <a:p>
            <a:r>
              <a:rPr lang="en-US" sz="1100" dirty="0">
                <a:solidFill>
                  <a:srgbClr val="002060"/>
                </a:solidFill>
              </a:rPr>
              <a:t>make an attempt to mitigate/prevent the negative or to strengthen the positive effects of certain personality traits in their own team</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1673471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434411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41436617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14300" indent="0">
              <a:buNone/>
            </a:pPr>
            <a:r>
              <a:rPr lang="en-US" sz="1200" b="1" dirty="0">
                <a:solidFill>
                  <a:srgbClr val="980478"/>
                </a:solidFill>
              </a:rPr>
              <a:t>After this segment it is expected that participants:</a:t>
            </a:r>
          </a:p>
          <a:p>
            <a:r>
              <a:rPr lang="en-US" sz="1100" dirty="0">
                <a:solidFill>
                  <a:srgbClr val="002060"/>
                </a:solidFill>
              </a:rPr>
              <a:t>can adequately name, differentiate and categorize several shades of basic emotions</a:t>
            </a:r>
          </a:p>
          <a:p>
            <a:r>
              <a:rPr lang="en-US" sz="1100" dirty="0">
                <a:solidFill>
                  <a:srgbClr val="002060"/>
                </a:solidFill>
              </a:rPr>
              <a:t>understand the importance, possible causes and consequences of emotions in team group work (in which situations, what emotions occur and what outcomes it can have)</a:t>
            </a:r>
          </a:p>
          <a:p>
            <a:r>
              <a:rPr lang="en-US" sz="1100" dirty="0">
                <a:solidFill>
                  <a:srgbClr val="002060"/>
                </a:solidFill>
              </a:rPr>
              <a:t>realize that different people have different perspectives and different emotional experiences of the same situation and that the same situation can have different outcomes depending on the emotional reaction</a:t>
            </a:r>
          </a:p>
          <a:p>
            <a:r>
              <a:rPr lang="en-US" sz="1100" dirty="0">
                <a:solidFill>
                  <a:srgbClr val="002060"/>
                </a:solidFill>
              </a:rPr>
              <a:t>know different ways of regulating emotions during teamwork and distinguish between them with regard to their adaptability/</a:t>
            </a:r>
            <a:r>
              <a:rPr lang="en-US" sz="1100" dirty="0" err="1">
                <a:solidFill>
                  <a:srgbClr val="002060"/>
                </a:solidFill>
              </a:rPr>
              <a:t>constructivity</a:t>
            </a:r>
            <a:endParaRPr lang="en-US" sz="1100" dirty="0">
              <a:solidFill>
                <a:srgbClr val="002060"/>
              </a:solidFil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9465407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33261300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7162621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2291462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14126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1525991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9366443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019117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pic>
        <p:nvPicPr>
          <p:cNvPr id="13" name="Google Shape;13;p9"/>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4" name="Google Shape;14;p9"/>
          <p:cNvSpPr txBox="1">
            <a:spLocks noGrp="1"/>
          </p:cNvSpPr>
          <p:nvPr>
            <p:ph type="ctrTitle"/>
          </p:nvPr>
        </p:nvSpPr>
        <p:spPr>
          <a:xfrm>
            <a:off x="647380" y="1935916"/>
            <a:ext cx="7772400" cy="1102519"/>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2"/>
              </a:buClr>
              <a:buSzPts val="4400"/>
              <a:buFont typeface="Calibri"/>
              <a:buNone/>
              <a:defRPr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9"/>
          <p:cNvSpPr txBox="1">
            <a:spLocks noGrp="1"/>
          </p:cNvSpPr>
          <p:nvPr>
            <p:ph type="subTitle" idx="1"/>
          </p:nvPr>
        </p:nvSpPr>
        <p:spPr>
          <a:xfrm>
            <a:off x="1371600" y="3181350"/>
            <a:ext cx="6400800" cy="5334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366092"/>
              </a:buClr>
              <a:buSzPts val="3200"/>
              <a:buNone/>
              <a:defRPr i="0">
                <a:solidFill>
                  <a:srgbClr val="366092"/>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pic>
        <p:nvPicPr>
          <p:cNvPr id="17" name="Google Shape;17;p10"/>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8" name="Google Shape;18;p10"/>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2"/>
              </a:buClr>
              <a:buSzPts val="4400"/>
              <a:buFont typeface="Calibri"/>
              <a:buNone/>
              <a:defRPr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0"/>
          <p:cNvSpPr txBox="1">
            <a:spLocks noGrp="1"/>
          </p:cNvSpPr>
          <p:nvPr>
            <p:ph type="body" idx="1"/>
          </p:nvPr>
        </p:nvSpPr>
        <p:spPr>
          <a:xfrm>
            <a:off x="457200" y="1200151"/>
            <a:ext cx="8229600" cy="3394472"/>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 name="Google Shape;20;p10"/>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0"/>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0"/>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pic>
        <p:nvPicPr>
          <p:cNvPr id="32" name="Google Shape;32;p11"/>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33" name="Google Shape;33;p11"/>
          <p:cNvSpPr txBox="1">
            <a:spLocks noGrp="1"/>
          </p:cNvSpPr>
          <p:nvPr>
            <p:ph type="title"/>
          </p:nvPr>
        </p:nvSpPr>
        <p:spPr>
          <a:xfrm>
            <a:off x="762000" y="2575112"/>
            <a:ext cx="7772400" cy="1021556"/>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2"/>
              </a:buClr>
              <a:buSzPts val="4000"/>
              <a:buFont typeface="Calibri"/>
              <a:buNone/>
              <a:defRPr sz="4000" b="1" cap="none">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1"/>
          <p:cNvSpPr txBox="1">
            <a:spLocks noGrp="1"/>
          </p:cNvSpPr>
          <p:nvPr>
            <p:ph type="body" idx="1"/>
          </p:nvPr>
        </p:nvSpPr>
        <p:spPr>
          <a:xfrm>
            <a:off x="762000" y="2056210"/>
            <a:ext cx="7772400" cy="51554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5" name="Google Shape;35;p11"/>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1"/>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1"/>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8"/>
        <p:cNvGrpSpPr/>
        <p:nvPr/>
      </p:nvGrpSpPr>
      <p:grpSpPr>
        <a:xfrm>
          <a:off x="0" y="0"/>
          <a:ext cx="0" cy="0"/>
          <a:chOff x="0" y="0"/>
          <a:chExt cx="0" cy="0"/>
        </a:xfrm>
      </p:grpSpPr>
      <p:pic>
        <p:nvPicPr>
          <p:cNvPr id="39" name="Google Shape;39;p13"/>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40" name="Google Shape;40;p13"/>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2"/>
              </a:buClr>
              <a:buSzPts val="4400"/>
              <a:buFont typeface="Calibri"/>
              <a:buNone/>
              <a:defRPr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3"/>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2" name="Google Shape;42;p13"/>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3" name="Google Shape;43;p13"/>
          <p:cNvSpPr txBox="1">
            <a:spLocks noGrp="1"/>
          </p:cNvSpPr>
          <p:nvPr>
            <p:ph type="body" idx="3"/>
          </p:nvPr>
        </p:nvSpPr>
        <p:spPr>
          <a:xfrm>
            <a:off x="4645026" y="1151335"/>
            <a:ext cx="4041775" cy="47982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4" name="Google Shape;44;p13"/>
          <p:cNvSpPr txBox="1">
            <a:spLocks noGrp="1"/>
          </p:cNvSpPr>
          <p:nvPr>
            <p:ph type="body" idx="4"/>
          </p:nvPr>
        </p:nvSpPr>
        <p:spPr>
          <a:xfrm>
            <a:off x="4645026" y="1631156"/>
            <a:ext cx="4041775" cy="2963466"/>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5" name="Google Shape;45;p1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1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8"/>
        <p:cNvGrpSpPr/>
        <p:nvPr/>
      </p:nvGrpSpPr>
      <p:grpSpPr>
        <a:xfrm>
          <a:off x="0" y="0"/>
          <a:ext cx="0" cy="0"/>
          <a:chOff x="0" y="0"/>
          <a:chExt cx="0" cy="0"/>
        </a:xfrm>
      </p:grpSpPr>
      <p:pic>
        <p:nvPicPr>
          <p:cNvPr id="49" name="Google Shape;49;p14"/>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0" name="Google Shape;50;p14"/>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2"/>
              </a:buClr>
              <a:buSzPts val="4400"/>
              <a:buFont typeface="Calibri"/>
              <a:buNone/>
              <a:defRPr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pic>
        <p:nvPicPr>
          <p:cNvPr id="55" name="Google Shape;55;p15"/>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6" name="Google Shape;56;p15"/>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5"/>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pic>
        <p:nvPicPr>
          <p:cNvPr id="60" name="Google Shape;60;p16"/>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61" name="Google Shape;61;p16"/>
          <p:cNvSpPr txBox="1">
            <a:spLocks noGrp="1"/>
          </p:cNvSpPr>
          <p:nvPr>
            <p:ph type="title"/>
          </p:nvPr>
        </p:nvSpPr>
        <p:spPr>
          <a:xfrm>
            <a:off x="457201" y="204787"/>
            <a:ext cx="3008313" cy="8715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2"/>
              </a:buClr>
              <a:buSzPts val="2000"/>
              <a:buFont typeface="Calibri"/>
              <a:buNone/>
              <a:defRPr sz="2000"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6"/>
          <p:cNvSpPr txBox="1">
            <a:spLocks noGrp="1"/>
          </p:cNvSpPr>
          <p:nvPr>
            <p:ph type="body" idx="1"/>
          </p:nvPr>
        </p:nvSpPr>
        <p:spPr>
          <a:xfrm>
            <a:off x="3575050" y="204788"/>
            <a:ext cx="5111750" cy="4389835"/>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3" name="Google Shape;63;p16"/>
          <p:cNvSpPr txBox="1">
            <a:spLocks noGrp="1"/>
          </p:cNvSpPr>
          <p:nvPr>
            <p:ph type="body" idx="2"/>
          </p:nvPr>
        </p:nvSpPr>
        <p:spPr>
          <a:xfrm>
            <a:off x="457201" y="1076326"/>
            <a:ext cx="3008313" cy="351829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4" name="Google Shape;64;p16"/>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6"/>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6"/>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7"/>
        <p:cNvGrpSpPr/>
        <p:nvPr/>
      </p:nvGrpSpPr>
      <p:grpSpPr>
        <a:xfrm>
          <a:off x="0" y="0"/>
          <a:ext cx="0" cy="0"/>
          <a:chOff x="0" y="0"/>
          <a:chExt cx="0" cy="0"/>
        </a:xfrm>
      </p:grpSpPr>
      <p:pic>
        <p:nvPicPr>
          <p:cNvPr id="68" name="Google Shape;68;p17"/>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69" name="Google Shape;69;p17"/>
          <p:cNvSpPr txBox="1">
            <a:spLocks noGrp="1"/>
          </p:cNvSpPr>
          <p:nvPr>
            <p:ph type="title"/>
          </p:nvPr>
        </p:nvSpPr>
        <p:spPr>
          <a:xfrm>
            <a:off x="1792288" y="3600450"/>
            <a:ext cx="5486400" cy="425054"/>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2"/>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7"/>
          <p:cNvSpPr>
            <a:spLocks noGrp="1"/>
          </p:cNvSpPr>
          <p:nvPr>
            <p:ph type="pic" idx="2"/>
          </p:nvPr>
        </p:nvSpPr>
        <p:spPr>
          <a:xfrm>
            <a:off x="1792288" y="459581"/>
            <a:ext cx="5486400" cy="3086100"/>
          </a:xfrm>
          <a:prstGeom prst="rect">
            <a:avLst/>
          </a:prstGeom>
          <a:noFill/>
          <a:ln>
            <a:noFill/>
          </a:ln>
        </p:spPr>
      </p:sp>
      <p:sp>
        <p:nvSpPr>
          <p:cNvPr id="71" name="Google Shape;71;p17"/>
          <p:cNvSpPr txBox="1">
            <a:spLocks noGrp="1"/>
          </p:cNvSpPr>
          <p:nvPr>
            <p:ph type="body" idx="1"/>
          </p:nvPr>
        </p:nvSpPr>
        <p:spPr>
          <a:xfrm>
            <a:off x="1792288" y="4025503"/>
            <a:ext cx="5486400" cy="6036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72" name="Google Shape;72;p17"/>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7"/>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7"/>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5"/>
        <p:cNvGrpSpPr/>
        <p:nvPr/>
      </p:nvGrpSpPr>
      <p:grpSpPr>
        <a:xfrm>
          <a:off x="0" y="0"/>
          <a:ext cx="0" cy="0"/>
          <a:chOff x="0" y="0"/>
          <a:chExt cx="0" cy="0"/>
        </a:xfrm>
      </p:grpSpPr>
      <p:pic>
        <p:nvPicPr>
          <p:cNvPr id="76" name="Google Shape;76;p18"/>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77" name="Google Shape;77;p18"/>
          <p:cNvSpPr txBox="1">
            <a:spLocks noGrp="1"/>
          </p:cNvSpPr>
          <p:nvPr>
            <p:ph type="title"/>
          </p:nvPr>
        </p:nvSpPr>
        <p:spPr>
          <a:xfrm>
            <a:off x="457200" y="205979"/>
            <a:ext cx="7086600" cy="85725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2"/>
              </a:buClr>
              <a:buSzPts val="4400"/>
              <a:buFont typeface="Calibri"/>
              <a:buNone/>
              <a:defRPr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8"/>
          <p:cNvSpPr txBox="1">
            <a:spLocks noGrp="1"/>
          </p:cNvSpPr>
          <p:nvPr>
            <p:ph type="body" idx="1"/>
          </p:nvPr>
        </p:nvSpPr>
        <p:spPr>
          <a:xfrm rot="5400000">
            <a:off x="2874764" y="-1217413"/>
            <a:ext cx="3394472"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9" name="Google Shape;79;p18"/>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8"/>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8"/>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2"/>
        <p:cNvGrpSpPr/>
        <p:nvPr/>
      </p:nvGrpSpPr>
      <p:grpSpPr>
        <a:xfrm>
          <a:off x="0" y="0"/>
          <a:ext cx="0" cy="0"/>
          <a:chOff x="0" y="0"/>
          <a:chExt cx="0" cy="0"/>
        </a:xfrm>
      </p:grpSpPr>
      <p:pic>
        <p:nvPicPr>
          <p:cNvPr id="83" name="Google Shape;83;p19"/>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84" name="Google Shape;84;p19"/>
          <p:cNvSpPr txBox="1">
            <a:spLocks noGrp="1"/>
          </p:cNvSpPr>
          <p:nvPr>
            <p:ph type="title"/>
          </p:nvPr>
        </p:nvSpPr>
        <p:spPr>
          <a:xfrm rot="5400000">
            <a:off x="5884664" y="1792486"/>
            <a:ext cx="3546872" cy="20574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2"/>
              </a:buClr>
              <a:buSzPts val="4400"/>
              <a:buFont typeface="Calibri"/>
              <a:buNone/>
              <a:defRPr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9"/>
          <p:cNvSpPr txBox="1">
            <a:spLocks noGrp="1"/>
          </p:cNvSpPr>
          <p:nvPr>
            <p:ph type="body" idx="1"/>
          </p:nvPr>
        </p:nvSpPr>
        <p:spPr>
          <a:xfrm rot="5400000">
            <a:off x="1272778" y="-609599"/>
            <a:ext cx="4388644"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6" name="Google Shape;86;p19"/>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9"/>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9"/>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8"/>
          <p:cNvPicPr preferRelativeResize="0"/>
          <p:nvPr/>
        </p:nvPicPr>
        <p:blipFill rotWithShape="1">
          <a:blip r:embed="rId12">
            <a:alphaModFix/>
          </a:blip>
          <a:srcRect/>
          <a:stretch/>
        </p:blipFill>
        <p:spPr>
          <a:xfrm>
            <a:off x="0" y="0"/>
            <a:ext cx="9144000" cy="5143500"/>
          </a:xfrm>
          <a:prstGeom prst="rect">
            <a:avLst/>
          </a:prstGeom>
          <a:noFill/>
          <a:ln>
            <a:noFill/>
          </a:ln>
        </p:spPr>
      </p:pic>
      <p:sp>
        <p:nvSpPr>
          <p:cNvPr id="7" name="Google Shape;7;p8"/>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2"/>
              </a:buClr>
              <a:buSzPts val="4400"/>
              <a:buFont typeface="Calibri"/>
              <a:buNone/>
              <a:defRPr sz="4400" b="1" i="0" u="none" strike="noStrike" cap="none">
                <a:solidFill>
                  <a:schemeClr val="dk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8"/>
          <p:cNvSpPr txBox="1">
            <a:spLocks noGrp="1"/>
          </p:cNvSpPr>
          <p:nvPr>
            <p:ph type="body" idx="1"/>
          </p:nvPr>
        </p:nvSpPr>
        <p:spPr>
          <a:xfrm>
            <a:off x="457200" y="1200151"/>
            <a:ext cx="8229600" cy="3394472"/>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Google Shape;9;p8"/>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8"/>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8"/>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peersolvers.f.bg.ac.r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peersolvers.f.bg.ac.r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g215d8aea605_0_0"/>
          <p:cNvSpPr txBox="1">
            <a:spLocks noGrp="1"/>
          </p:cNvSpPr>
          <p:nvPr>
            <p:ph type="ctrTitle"/>
          </p:nvPr>
        </p:nvSpPr>
        <p:spPr>
          <a:xfrm>
            <a:off x="288036" y="1729089"/>
            <a:ext cx="8567928" cy="3486830"/>
          </a:xfrm>
          <a:prstGeom prst="rect">
            <a:avLst/>
          </a:prstGeom>
          <a:noFill/>
          <a:ln>
            <a:noFill/>
          </a:ln>
        </p:spPr>
        <p:txBody>
          <a:bodyPr spcFirstLastPara="1" wrap="square" lIns="91425" tIns="45700" rIns="91425" bIns="45700" anchor="ctr" anchorCtr="0">
            <a:normAutofit fontScale="90000"/>
          </a:bodyPr>
          <a:lstStyle/>
          <a:p>
            <a:pPr algn="ctr">
              <a:spcAft>
                <a:spcPts val="800"/>
              </a:spcAft>
            </a:pPr>
            <a:br>
              <a:rPr lang="en-US" sz="4900" dirty="0"/>
            </a:br>
            <a:r>
              <a:rPr lang="en-GB" sz="3600" b="1" i="0" u="none" strike="noStrike" dirty="0">
                <a:solidFill>
                  <a:srgbClr val="002060"/>
                </a:solidFill>
                <a:effectLst/>
                <a:latin typeface="Calibri" panose="020F0502020204030204" pitchFamily="34" charset="0"/>
                <a:cs typeface="Calibri" panose="020F0502020204030204" pitchFamily="34" charset="0"/>
              </a:rPr>
              <a:t>PEER Training: Building successful collaborative problem-Solving Skills in Adolescents</a:t>
            </a:r>
            <a:br>
              <a:rPr lang="en-US" sz="4000" dirty="0"/>
            </a:br>
            <a:r>
              <a:rPr lang="en-US" sz="2200" dirty="0" err="1">
                <a:solidFill>
                  <a:srgbClr val="ED2F8D"/>
                </a:solidFill>
              </a:rPr>
              <a:t>PEERSolvers</a:t>
            </a:r>
            <a:r>
              <a:rPr lang="en-US" sz="2200" dirty="0">
                <a:solidFill>
                  <a:srgbClr val="ED2F8D"/>
                </a:solidFill>
              </a:rPr>
              <a:t> project team</a:t>
            </a:r>
            <a:br>
              <a:rPr lang="en-US" sz="2200" dirty="0">
                <a:solidFill>
                  <a:srgbClr val="ED2F8D"/>
                </a:solidFill>
              </a:rPr>
            </a:br>
            <a:br>
              <a:rPr lang="en-US" sz="2200" dirty="0">
                <a:solidFill>
                  <a:srgbClr val="ED2F8D"/>
                </a:solidFill>
              </a:rPr>
            </a:br>
            <a:r>
              <a:rPr lang="en-US" sz="1300" dirty="0">
                <a:solidFill>
                  <a:schemeClr val="bg1">
                    <a:lumMod val="50000"/>
                  </a:schemeClr>
                </a:solidFill>
              </a:rPr>
              <a:t>This research was supported by the Science Fund of the Republic of Serbia, Grant No. 7744729, The PEER Model of Collaborative Problem Solving: Developing Young People’s Capacities for Constructive Interaction and Teamwork – </a:t>
            </a:r>
            <a:r>
              <a:rPr lang="en-US" sz="1300" dirty="0" err="1">
                <a:solidFill>
                  <a:schemeClr val="bg1">
                    <a:lumMod val="50000"/>
                  </a:schemeClr>
                </a:solidFill>
              </a:rPr>
              <a:t>PEERSolvers</a:t>
            </a:r>
            <a:br>
              <a:rPr lang="en-US" dirty="0">
                <a:solidFill>
                  <a:schemeClr val="bg1">
                    <a:lumMod val="50000"/>
                  </a:schemeClr>
                </a:solidFill>
              </a:rPr>
            </a:br>
            <a:br>
              <a:rPr lang="en-US" b="0" dirty="0"/>
            </a:br>
            <a:br>
              <a:rPr lang="en-US" dirty="0"/>
            </a:b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3811" y="-16817"/>
            <a:ext cx="1143000" cy="822960"/>
          </a:xfrm>
          <a:prstGeom prst="rect">
            <a:avLst/>
          </a:prstGeom>
        </p:spPr>
      </p:pic>
      <p:sp>
        <p:nvSpPr>
          <p:cNvPr id="3" name="Rectangle 2"/>
          <p:cNvSpPr/>
          <p:nvPr/>
        </p:nvSpPr>
        <p:spPr>
          <a:xfrm>
            <a:off x="4454820" y="2417862"/>
            <a:ext cx="234360" cy="307777"/>
          </a:xfrm>
          <a:prstGeom prst="rect">
            <a:avLst/>
          </a:prstGeom>
        </p:spPr>
        <p:txBody>
          <a:bodyPr wrap="none">
            <a:spAutoFit/>
          </a:bodyPr>
          <a:lstStyle/>
          <a:p>
            <a:r>
              <a:rPr lang="en-US" dirty="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5" name="Google Shape;105;p22"/>
          <p:cNvPicPr preferRelativeResize="0"/>
          <p:nvPr/>
        </p:nvPicPr>
        <p:blipFill rotWithShape="1">
          <a:blip r:embed="rId3">
            <a:alphaModFix/>
          </a:blip>
          <a:srcRect l="-2843" r="-2632" b="79129"/>
          <a:stretch/>
        </p:blipFill>
        <p:spPr>
          <a:xfrm>
            <a:off x="0" y="2523678"/>
            <a:ext cx="3172506" cy="1135402"/>
          </a:xfrm>
          <a:prstGeom prst="rect">
            <a:avLst/>
          </a:prstGeom>
          <a:noFill/>
          <a:ln>
            <a:noFill/>
          </a:ln>
        </p:spPr>
      </p:pic>
      <p:pic>
        <p:nvPicPr>
          <p:cNvPr id="106" name="Google Shape;106;p22"/>
          <p:cNvPicPr preferRelativeResize="0"/>
          <p:nvPr/>
        </p:nvPicPr>
        <p:blipFill rotWithShape="1">
          <a:blip r:embed="rId3">
            <a:alphaModFix/>
          </a:blip>
          <a:srcRect t="50398" r="-4058" b="26200"/>
          <a:stretch/>
        </p:blipFill>
        <p:spPr>
          <a:xfrm>
            <a:off x="3925096" y="1996468"/>
            <a:ext cx="3239386" cy="1257534"/>
          </a:xfrm>
          <a:prstGeom prst="rect">
            <a:avLst/>
          </a:prstGeom>
          <a:noFill/>
          <a:ln>
            <a:noFill/>
          </a:ln>
        </p:spPr>
      </p:pic>
      <p:pic>
        <p:nvPicPr>
          <p:cNvPr id="107" name="Google Shape;107;p22"/>
          <p:cNvPicPr preferRelativeResize="0"/>
          <p:nvPr/>
        </p:nvPicPr>
        <p:blipFill rotWithShape="1">
          <a:blip r:embed="rId3">
            <a:alphaModFix/>
          </a:blip>
          <a:srcRect l="-2843" t="25200" r="-3327" b="52399"/>
          <a:stretch/>
        </p:blipFill>
        <p:spPr>
          <a:xfrm>
            <a:off x="1739100" y="3885915"/>
            <a:ext cx="3189425" cy="1257585"/>
          </a:xfrm>
          <a:prstGeom prst="rect">
            <a:avLst/>
          </a:prstGeom>
          <a:noFill/>
          <a:ln>
            <a:noFill/>
          </a:ln>
        </p:spPr>
      </p:pic>
      <p:pic>
        <p:nvPicPr>
          <p:cNvPr id="108" name="Google Shape;108;p22"/>
          <p:cNvPicPr preferRelativeResize="0"/>
          <p:nvPr/>
        </p:nvPicPr>
        <p:blipFill rotWithShape="1">
          <a:blip r:embed="rId3">
            <a:alphaModFix/>
          </a:blip>
          <a:srcRect t="77600" r="-9011"/>
          <a:stretch/>
        </p:blipFill>
        <p:spPr>
          <a:xfrm>
            <a:off x="5532128" y="3511233"/>
            <a:ext cx="3264709" cy="1205571"/>
          </a:xfrm>
          <a:prstGeom prst="rect">
            <a:avLst/>
          </a:prstGeom>
          <a:noFill/>
          <a:ln>
            <a:noFill/>
          </a:ln>
        </p:spPr>
      </p:pic>
      <p:sp>
        <p:nvSpPr>
          <p:cNvPr id="2" name="Google Shape;104;p22">
            <a:extLst>
              <a:ext uri="{FF2B5EF4-FFF2-40B4-BE49-F238E27FC236}">
                <a16:creationId xmlns:a16="http://schemas.microsoft.com/office/drawing/2014/main" id="{E84CEB5C-A7B6-5051-A6FA-40228AB6A97A}"/>
              </a:ext>
            </a:extLst>
          </p:cNvPr>
          <p:cNvSpPr txBox="1">
            <a:spLocks/>
          </p:cNvSpPr>
          <p:nvPr/>
        </p:nvSpPr>
        <p:spPr>
          <a:xfrm>
            <a:off x="114346" y="1660687"/>
            <a:ext cx="8229600" cy="60959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4400"/>
              <a:buFont typeface="Calibri"/>
              <a:buNone/>
              <a:defRPr sz="4400" b="1" i="0" u="none" strike="noStrike" cap="none">
                <a:solidFill>
                  <a:schemeClr val="dk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000" dirty="0">
                <a:solidFill>
                  <a:srgbClr val="1F497D"/>
                </a:solidFill>
              </a:rPr>
              <a:t>The project team:</a:t>
            </a:r>
            <a:endParaRPr lang="en-US" sz="2000" dirty="0"/>
          </a:p>
        </p:txBody>
      </p:sp>
      <p:sp>
        <p:nvSpPr>
          <p:cNvPr id="3" name="Google Shape;104;p22">
            <a:extLst>
              <a:ext uri="{FF2B5EF4-FFF2-40B4-BE49-F238E27FC236}">
                <a16:creationId xmlns:a16="http://schemas.microsoft.com/office/drawing/2014/main" id="{0A015AFB-7F34-91BE-8F08-C47309860A9B}"/>
              </a:ext>
            </a:extLst>
          </p:cNvPr>
          <p:cNvSpPr txBox="1">
            <a:spLocks/>
          </p:cNvSpPr>
          <p:nvPr/>
        </p:nvSpPr>
        <p:spPr>
          <a:xfrm>
            <a:off x="114346" y="353085"/>
            <a:ext cx="8877253" cy="138615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4400"/>
              <a:buFont typeface="Calibri"/>
              <a:buNone/>
              <a:defRPr sz="4400" b="1" i="0" u="none" strike="noStrike" cap="none">
                <a:solidFill>
                  <a:schemeClr val="dk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1600" b="0" dirty="0"/>
              <a:t>This research was supported by the Science Fund, Republic of Serbia, Grant No. 7744729, </a:t>
            </a:r>
          </a:p>
          <a:p>
            <a:r>
              <a:rPr lang="en-US" sz="2000" dirty="0"/>
              <a:t>Project title</a:t>
            </a:r>
            <a:r>
              <a:rPr lang="en-US" sz="2000" b="0" dirty="0"/>
              <a:t>: The PEER model of collaborative problem solving: Developing young people’s capacities for constructive interaction and teamwork – </a:t>
            </a:r>
            <a:r>
              <a:rPr lang="en-US" sz="2400" b="0" dirty="0" err="1"/>
              <a:t>PEERSolvers</a:t>
            </a:r>
            <a:endParaRPr lang="en-US" sz="2400" b="0" dirty="0"/>
          </a:p>
          <a:p>
            <a:pPr algn="ctr"/>
            <a:r>
              <a:rPr lang="en-GB" sz="1800" b="0" i="0" u="sng" strike="noStrike" dirty="0">
                <a:solidFill>
                  <a:srgbClr val="ED2F8D"/>
                </a:solidFill>
                <a:effectLst/>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https://peersolvers.f.bg.ac.rs</a:t>
            </a:r>
            <a:endParaRPr lang="en-US" sz="2400" dirty="0">
              <a:solidFill>
                <a:srgbClr val="ED2F8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94272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1B4AC-DAE6-F37C-FDD0-37C6D942DF66}"/>
              </a:ext>
            </a:extLst>
          </p:cNvPr>
          <p:cNvSpPr>
            <a:spLocks noGrp="1"/>
          </p:cNvSpPr>
          <p:nvPr>
            <p:ph type="title"/>
          </p:nvPr>
        </p:nvSpPr>
        <p:spPr>
          <a:xfrm>
            <a:off x="210457" y="159535"/>
            <a:ext cx="7446819" cy="971657"/>
          </a:xfrm>
        </p:spPr>
        <p:txBody>
          <a:bodyPr>
            <a:noAutofit/>
          </a:bodyPr>
          <a:lstStyle/>
          <a:p>
            <a:r>
              <a:rPr lang="en-US" sz="3000" dirty="0"/>
              <a:t>The role of </a:t>
            </a:r>
            <a:r>
              <a:rPr lang="sr-Latn-RS" sz="3000" dirty="0"/>
              <a:t>CPS</a:t>
            </a:r>
            <a:endParaRPr lang="en-US" sz="3000" dirty="0"/>
          </a:p>
        </p:txBody>
      </p:sp>
      <p:sp>
        <p:nvSpPr>
          <p:cNvPr id="3" name="Text Placeholder 2">
            <a:extLst>
              <a:ext uri="{FF2B5EF4-FFF2-40B4-BE49-F238E27FC236}">
                <a16:creationId xmlns:a16="http://schemas.microsoft.com/office/drawing/2014/main" id="{208F156E-8794-9197-DD9D-54A3AD34F170}"/>
              </a:ext>
            </a:extLst>
          </p:cNvPr>
          <p:cNvSpPr>
            <a:spLocks noGrp="1"/>
          </p:cNvSpPr>
          <p:nvPr>
            <p:ph type="body" idx="1"/>
          </p:nvPr>
        </p:nvSpPr>
        <p:spPr>
          <a:xfrm>
            <a:off x="210457" y="1180619"/>
            <a:ext cx="8580251" cy="3809696"/>
          </a:xfrm>
        </p:spPr>
        <p:txBody>
          <a:bodyPr>
            <a:normAutofit fontScale="77500" lnSpcReduction="20000"/>
          </a:bodyPr>
          <a:lstStyle/>
          <a:p>
            <a:pPr algn="just">
              <a:buFont typeface="Wingdings" panose="05000000000000000000" pitchFamily="2" charset="2"/>
              <a:buChar char="Ø"/>
            </a:pPr>
            <a:r>
              <a:rPr lang="sr-Latn-RS" sz="2900" dirty="0">
                <a:solidFill>
                  <a:srgbClr val="002060"/>
                </a:solidFill>
                <a:latin typeface="Calibri" panose="020F0502020204030204" pitchFamily="34" charset="0"/>
                <a:cs typeface="Times New Roman" panose="02020603050405020304" pitchFamily="18" charset="0"/>
              </a:rPr>
              <a:t>C</a:t>
            </a:r>
            <a:r>
              <a:rPr lang="en-US" sz="2900" dirty="0" err="1">
                <a:solidFill>
                  <a:srgbClr val="002060"/>
                </a:solidFill>
                <a:latin typeface="Calibri" panose="020F0502020204030204" pitchFamily="34" charset="0"/>
                <a:cs typeface="Times New Roman" panose="02020603050405020304" pitchFamily="18" charset="0"/>
              </a:rPr>
              <a:t>ollaborative</a:t>
            </a:r>
            <a:r>
              <a:rPr lang="en-US" sz="2900" dirty="0">
                <a:solidFill>
                  <a:srgbClr val="002060"/>
                </a:solidFill>
                <a:latin typeface="Calibri" panose="020F0502020204030204" pitchFamily="34" charset="0"/>
                <a:cs typeface="Times New Roman" panose="02020603050405020304" pitchFamily="18" charset="0"/>
              </a:rPr>
              <a:t> problem solving (CPS) have been recognized as one of the </a:t>
            </a:r>
            <a:r>
              <a:rPr lang="en-US" sz="2900" b="1" dirty="0">
                <a:solidFill>
                  <a:srgbClr val="ED2F8D"/>
                </a:solidFill>
                <a:latin typeface="Calibri" panose="020F0502020204030204" pitchFamily="34" charset="0"/>
                <a:cs typeface="Times New Roman" panose="02020603050405020304" pitchFamily="18" charset="0"/>
              </a:rPr>
              <a:t>important factors of cognitive development</a:t>
            </a:r>
            <a:r>
              <a:rPr lang="en-US" sz="2900" dirty="0">
                <a:solidFill>
                  <a:srgbClr val="002060"/>
                </a:solidFill>
                <a:latin typeface="Calibri" panose="020F0502020204030204" pitchFamily="34" charset="0"/>
                <a:cs typeface="Times New Roman" panose="02020603050405020304" pitchFamily="18" charset="0"/>
              </a:rPr>
              <a:t>,</a:t>
            </a:r>
            <a:r>
              <a:rPr lang="sr-Latn-RS" sz="2900" dirty="0">
                <a:solidFill>
                  <a:srgbClr val="002060"/>
                </a:solidFill>
                <a:latin typeface="Calibri" panose="020F0502020204030204" pitchFamily="34" charset="0"/>
                <a:cs typeface="Times New Roman" panose="02020603050405020304" pitchFamily="18" charset="0"/>
              </a:rPr>
              <a:t> </a:t>
            </a:r>
            <a:r>
              <a:rPr lang="en-US" sz="2900" dirty="0">
                <a:solidFill>
                  <a:srgbClr val="002060"/>
                </a:solidFill>
                <a:latin typeface="Calibri" panose="020F0502020204030204" pitchFamily="34" charset="0"/>
                <a:cs typeface="Times New Roman" panose="02020603050405020304" pitchFamily="18" charset="0"/>
              </a:rPr>
              <a:t>but also </a:t>
            </a:r>
            <a:r>
              <a:rPr lang="sr-Latn-RS" sz="2900" dirty="0">
                <a:solidFill>
                  <a:srgbClr val="002060"/>
                </a:solidFill>
                <a:latin typeface="Calibri" panose="020F0502020204030204" pitchFamily="34" charset="0"/>
                <a:cs typeface="Times New Roman" panose="02020603050405020304" pitchFamily="18" charset="0"/>
              </a:rPr>
              <a:t>as</a:t>
            </a:r>
            <a:r>
              <a:rPr lang="en-US" sz="2900" dirty="0">
                <a:solidFill>
                  <a:srgbClr val="002060"/>
                </a:solidFill>
                <a:latin typeface="Calibri" panose="020F0502020204030204" pitchFamily="34" charset="0"/>
                <a:cs typeface="Times New Roman" panose="02020603050405020304" pitchFamily="18" charset="0"/>
              </a:rPr>
              <a:t> a </a:t>
            </a:r>
            <a:r>
              <a:rPr lang="en-US" sz="2900" b="1" dirty="0">
                <a:solidFill>
                  <a:srgbClr val="ED2F8D"/>
                </a:solidFill>
                <a:latin typeface="Calibri" panose="020F0502020204030204" pitchFamily="34" charset="0"/>
                <a:cs typeface="Times New Roman" panose="02020603050405020304" pitchFamily="18" charset="0"/>
              </a:rPr>
              <a:t>key competence</a:t>
            </a:r>
            <a:r>
              <a:rPr lang="en-US" sz="2900" b="1" dirty="0">
                <a:solidFill>
                  <a:srgbClr val="002060"/>
                </a:solidFill>
                <a:latin typeface="Calibri" panose="020F0502020204030204" pitchFamily="34" charset="0"/>
                <a:cs typeface="Times New Roman" panose="02020603050405020304" pitchFamily="18" charset="0"/>
              </a:rPr>
              <a:t> </a:t>
            </a:r>
            <a:r>
              <a:rPr lang="en-US" sz="2900" dirty="0">
                <a:solidFill>
                  <a:srgbClr val="002060"/>
                </a:solidFill>
                <a:latin typeface="Calibri" panose="020F0502020204030204" pitchFamily="34" charset="0"/>
                <a:cs typeface="Times New Roman" panose="02020603050405020304" pitchFamily="18" charset="0"/>
              </a:rPr>
              <a:t>for the next generation in many societies</a:t>
            </a:r>
            <a:r>
              <a:rPr lang="sr-Latn-RS" sz="2900" dirty="0">
                <a:solidFill>
                  <a:srgbClr val="002060"/>
                </a:solidFill>
                <a:latin typeface="Calibri" panose="020F0502020204030204" pitchFamily="34" charset="0"/>
                <a:cs typeface="Times New Roman" panose="02020603050405020304" pitchFamily="18" charset="0"/>
              </a:rPr>
              <a:t>!</a:t>
            </a:r>
            <a:r>
              <a:rPr lang="en-US" sz="2900" dirty="0">
                <a:solidFill>
                  <a:srgbClr val="002060"/>
                </a:solidFill>
                <a:latin typeface="Calibri" panose="020F0502020204030204" pitchFamily="34" charset="0"/>
                <a:cs typeface="Times New Roman" panose="02020603050405020304" pitchFamily="18" charset="0"/>
              </a:rPr>
              <a:t> </a:t>
            </a:r>
            <a:endParaRPr lang="sr-Latn-RS" sz="2900" dirty="0">
              <a:solidFill>
                <a:srgbClr val="002060"/>
              </a:solidFill>
              <a:latin typeface="Calibri" panose="020F0502020204030204" pitchFamily="34" charset="0"/>
              <a:cs typeface="Times New Roman" panose="02020603050405020304" pitchFamily="18" charset="0"/>
            </a:endParaRPr>
          </a:p>
          <a:p>
            <a:pPr marL="114300" indent="0">
              <a:buNone/>
            </a:pPr>
            <a:endParaRPr lang="sr-Latn-RS" sz="2900" dirty="0">
              <a:solidFill>
                <a:srgbClr val="002060"/>
              </a:solidFill>
              <a:latin typeface="Calibri" panose="020F0502020204030204" pitchFamily="34" charset="0"/>
              <a:cs typeface="Times New Roman" panose="02020603050405020304" pitchFamily="18" charset="0"/>
            </a:endParaRPr>
          </a:p>
          <a:p>
            <a:pPr algn="just">
              <a:buFont typeface="Wingdings" panose="05000000000000000000" pitchFamily="2" charset="2"/>
              <a:buChar char="Ø"/>
            </a:pPr>
            <a:r>
              <a:rPr lang="en-US" sz="2900" dirty="0">
                <a:solidFill>
                  <a:srgbClr val="002060"/>
                </a:solidFill>
                <a:latin typeface="Calibri" panose="020F0502020204030204" pitchFamily="34" charset="0"/>
                <a:ea typeface="Arial"/>
                <a:cs typeface="Times New Roman" panose="02020603050405020304" pitchFamily="18" charset="0"/>
                <a:sym typeface="Arial"/>
              </a:rPr>
              <a:t>Studies have shown that collaboration could yield more </a:t>
            </a:r>
            <a:r>
              <a:rPr lang="en-US" sz="2900" b="1" dirty="0">
                <a:solidFill>
                  <a:srgbClr val="ED2F8D"/>
                </a:solidFill>
                <a:latin typeface="Calibri" panose="020F0502020204030204" pitchFamily="34" charset="0"/>
                <a:ea typeface="Arial"/>
                <a:cs typeface="Times New Roman" panose="02020603050405020304" pitchFamily="18" charset="0"/>
                <a:sym typeface="Arial"/>
              </a:rPr>
              <a:t>creative, effective, and comprehensive solutions</a:t>
            </a:r>
            <a:r>
              <a:rPr lang="en-US" sz="2900" b="1" dirty="0">
                <a:solidFill>
                  <a:srgbClr val="980478"/>
                </a:solidFill>
                <a:latin typeface="Calibri" panose="020F0502020204030204" pitchFamily="34" charset="0"/>
                <a:ea typeface="Arial"/>
                <a:cs typeface="Times New Roman" panose="02020603050405020304" pitchFamily="18" charset="0"/>
                <a:sym typeface="Arial"/>
              </a:rPr>
              <a:t> </a:t>
            </a:r>
            <a:r>
              <a:rPr lang="en-US" sz="2900" dirty="0">
                <a:solidFill>
                  <a:srgbClr val="002060"/>
                </a:solidFill>
                <a:latin typeface="Calibri" panose="020F0502020204030204" pitchFamily="34" charset="0"/>
                <a:ea typeface="Arial"/>
                <a:cs typeface="Times New Roman" panose="02020603050405020304" pitchFamily="18" charset="0"/>
                <a:sym typeface="Arial"/>
              </a:rPr>
              <a:t>and might be the only viable approach to solving some complex problems</a:t>
            </a:r>
            <a:r>
              <a:rPr lang="sr-Latn-RS" sz="2900" dirty="0">
                <a:solidFill>
                  <a:srgbClr val="002060"/>
                </a:solidFill>
                <a:latin typeface="Calibri" panose="020F0502020204030204" pitchFamily="34" charset="0"/>
                <a:ea typeface="Arial"/>
                <a:cs typeface="Times New Roman" panose="02020603050405020304" pitchFamily="18" charset="0"/>
                <a:sym typeface="Arial"/>
              </a:rPr>
              <a:t>.</a:t>
            </a:r>
            <a:r>
              <a:rPr lang="en-US" sz="2900" dirty="0">
                <a:solidFill>
                  <a:srgbClr val="002060"/>
                </a:solidFill>
                <a:latin typeface="Calibri" panose="020F0502020204030204" pitchFamily="34" charset="0"/>
                <a:ea typeface="Arial"/>
                <a:cs typeface="Times New Roman" panose="02020603050405020304" pitchFamily="18" charset="0"/>
                <a:sym typeface="Arial"/>
              </a:rPr>
              <a:t> </a:t>
            </a:r>
            <a:endParaRPr lang="sr-Latn-RS" sz="2900" dirty="0">
              <a:solidFill>
                <a:srgbClr val="002060"/>
              </a:solidFill>
              <a:latin typeface="Calibri" panose="020F0502020204030204" pitchFamily="34" charset="0"/>
              <a:ea typeface="Arial"/>
              <a:cs typeface="Times New Roman" panose="02020603050405020304" pitchFamily="18" charset="0"/>
              <a:sym typeface="Arial"/>
            </a:endParaRPr>
          </a:p>
          <a:p>
            <a:pPr algn="just">
              <a:buFont typeface="Wingdings" panose="05000000000000000000" pitchFamily="2" charset="2"/>
              <a:buChar char="Ø"/>
            </a:pPr>
            <a:endParaRPr lang="sr-Latn-RS" sz="2900" dirty="0">
              <a:solidFill>
                <a:srgbClr val="002060"/>
              </a:solidFill>
              <a:latin typeface="Calibri" panose="020F0502020204030204" pitchFamily="34" charset="0"/>
              <a:ea typeface="Arial"/>
              <a:cs typeface="Times New Roman" panose="02020603050405020304" pitchFamily="18" charset="0"/>
              <a:sym typeface="Arial"/>
            </a:endParaRPr>
          </a:p>
          <a:p>
            <a:pPr algn="just">
              <a:buFont typeface="Wingdings" panose="05000000000000000000" pitchFamily="2" charset="2"/>
              <a:buChar char="Ø"/>
            </a:pPr>
            <a:r>
              <a:rPr lang="en-US" sz="2900" dirty="0">
                <a:solidFill>
                  <a:srgbClr val="002060"/>
                </a:solidFill>
                <a:latin typeface="Calibri" panose="020F0502020204030204" pitchFamily="34" charset="0"/>
                <a:ea typeface="Arial"/>
                <a:cs typeface="Arial"/>
                <a:sym typeface="Arial"/>
              </a:rPr>
              <a:t>Studying collaboration among youngsters is relevant for the </a:t>
            </a:r>
            <a:r>
              <a:rPr lang="en-US" sz="2900" b="1" dirty="0">
                <a:solidFill>
                  <a:srgbClr val="ED2F8D"/>
                </a:solidFill>
                <a:latin typeface="Calibri" panose="020F0502020204030204" pitchFamily="34" charset="0"/>
                <a:ea typeface="Arial"/>
                <a:cs typeface="Arial"/>
                <a:sym typeface="Arial"/>
              </a:rPr>
              <a:t>educational practice </a:t>
            </a:r>
            <a:r>
              <a:rPr lang="en-US" sz="2900" dirty="0">
                <a:solidFill>
                  <a:srgbClr val="002060"/>
                </a:solidFill>
                <a:latin typeface="Calibri" panose="020F0502020204030204" pitchFamily="34" charset="0"/>
                <a:ea typeface="Arial"/>
                <a:cs typeface="Arial"/>
                <a:sym typeface="Arial"/>
              </a:rPr>
              <a:t>since it helps identify the conditions under which collaboration might be productive as well as the ways teachers could support students’ CPS in formal education</a:t>
            </a:r>
            <a:r>
              <a:rPr lang="sr-Latn-RS" sz="2900" dirty="0">
                <a:solidFill>
                  <a:srgbClr val="000000"/>
                </a:solidFill>
                <a:latin typeface="Calibri" panose="020F0502020204030204" pitchFamily="34" charset="0"/>
                <a:ea typeface="Arial"/>
                <a:cs typeface="Arial"/>
                <a:sym typeface="Arial"/>
              </a:rPr>
              <a:t>.</a:t>
            </a:r>
            <a:endParaRPr lang="en-US" sz="2900" dirty="0">
              <a:latin typeface="Calibri" panose="020F0502020204030204" pitchFamily="34" charset="0"/>
            </a:endParaRPr>
          </a:p>
          <a:p>
            <a:pPr algn="just">
              <a:buFont typeface="Wingdings" panose="05000000000000000000" pitchFamily="2" charset="2"/>
              <a:buChar char="Ø"/>
            </a:pPr>
            <a:endParaRPr lang="en-US" sz="2900" dirty="0">
              <a:solidFill>
                <a:srgbClr val="000000"/>
              </a:solidFill>
              <a:latin typeface="Calibri" panose="020F0502020204030204" pitchFamily="34" charset="0"/>
              <a:ea typeface="Arial"/>
              <a:cs typeface="Times New Roman" panose="02020603050405020304" pitchFamily="18" charset="0"/>
              <a:sym typeface="Arial"/>
            </a:endParaRPr>
          </a:p>
          <a:p>
            <a:pPr marL="114300" indent="0">
              <a:buNone/>
            </a:pPr>
            <a:endParaRPr lang="sr-Latn-RS" sz="2900" dirty="0">
              <a:latin typeface="Calibri" panose="020F0502020204030204" pitchFamily="34" charset="0"/>
            </a:endParaRPr>
          </a:p>
          <a:p>
            <a:pPr marL="114300" indent="0">
              <a:buNone/>
            </a:pPr>
            <a:endParaRPr lang="sr-Latn-RS" sz="1700" dirty="0">
              <a:latin typeface="Calibri" panose="020F0502020204030204" pitchFamily="34" charset="0"/>
            </a:endParaRPr>
          </a:p>
          <a:p>
            <a:pPr marL="114300" indent="0">
              <a:buNone/>
            </a:pPr>
            <a:endParaRPr lang="sr-Latn-RS" sz="1800" dirty="0">
              <a:latin typeface="Calibri" panose="020F0502020204030204" pitchFamily="34" charset="0"/>
            </a:endParaRPr>
          </a:p>
        </p:txBody>
      </p:sp>
    </p:spTree>
    <p:extLst>
      <p:ext uri="{BB962C8B-B14F-4D97-AF65-F5344CB8AC3E}">
        <p14:creationId xmlns:p14="http://schemas.microsoft.com/office/powerpoint/2010/main" val="4007007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21C8E-E798-B5A8-F087-08C33AC48F69}"/>
              </a:ext>
            </a:extLst>
          </p:cNvPr>
          <p:cNvSpPr>
            <a:spLocks noGrp="1"/>
          </p:cNvSpPr>
          <p:nvPr>
            <p:ph type="title"/>
          </p:nvPr>
        </p:nvSpPr>
        <p:spPr>
          <a:xfrm>
            <a:off x="331138" y="121227"/>
            <a:ext cx="7804726" cy="938646"/>
          </a:xfrm>
        </p:spPr>
        <p:txBody>
          <a:bodyPr>
            <a:noAutofit/>
          </a:bodyPr>
          <a:lstStyle/>
          <a:p>
            <a:r>
              <a:rPr lang="sr-Latn-RS" sz="3200" dirty="0" err="1"/>
              <a:t>Theoretical</a:t>
            </a:r>
            <a:r>
              <a:rPr lang="sr-Latn-RS" sz="3200" dirty="0"/>
              <a:t> </a:t>
            </a:r>
            <a:r>
              <a:rPr lang="sr-Latn-RS" sz="3200" dirty="0" err="1"/>
              <a:t>background</a:t>
            </a:r>
            <a:endParaRPr lang="en-US" sz="3200" dirty="0"/>
          </a:p>
        </p:txBody>
      </p:sp>
      <p:sp>
        <p:nvSpPr>
          <p:cNvPr id="3" name="Text Placeholder 2">
            <a:extLst>
              <a:ext uri="{FF2B5EF4-FFF2-40B4-BE49-F238E27FC236}">
                <a16:creationId xmlns:a16="http://schemas.microsoft.com/office/drawing/2014/main" id="{E4B9E4EF-F608-CC01-33EF-87A946A1D1BC}"/>
              </a:ext>
            </a:extLst>
          </p:cNvPr>
          <p:cNvSpPr>
            <a:spLocks noGrp="1"/>
          </p:cNvSpPr>
          <p:nvPr>
            <p:ph type="body" idx="1"/>
          </p:nvPr>
        </p:nvSpPr>
        <p:spPr>
          <a:xfrm>
            <a:off x="83128" y="1059873"/>
            <a:ext cx="7804725" cy="3962400"/>
          </a:xfrm>
        </p:spPr>
        <p:txBody>
          <a:bodyPr>
            <a:noAutofit/>
          </a:bodyPr>
          <a:lstStyle/>
          <a:p>
            <a:pPr marL="114300" indent="0">
              <a:buNone/>
            </a:pPr>
            <a:r>
              <a:rPr lang="en-GB" sz="2000" b="1" dirty="0">
                <a:solidFill>
                  <a:srgbClr val="ED2F8D"/>
                </a:solidFill>
                <a:latin typeface="Calibri" panose="020F0502020204030204" pitchFamily="34" charset="0"/>
                <a:cs typeface="Calibri" panose="020F0502020204030204" pitchFamily="34" charset="0"/>
              </a:rPr>
              <a:t>PEER model </a:t>
            </a:r>
            <a:r>
              <a:rPr lang="en-GB" sz="2000" dirty="0">
                <a:solidFill>
                  <a:srgbClr val="344D6C"/>
                </a:solidFill>
                <a:latin typeface="Calibri" panose="020F0502020204030204" pitchFamily="34" charset="0"/>
                <a:cs typeface="Calibri" panose="020F0502020204030204" pitchFamily="34" charset="0"/>
              </a:rPr>
              <a:t>of collaborative problem solving</a:t>
            </a:r>
          </a:p>
          <a:p>
            <a:pPr lvl="1"/>
            <a:r>
              <a:rPr lang="en-GB" sz="1600" dirty="0">
                <a:solidFill>
                  <a:srgbClr val="344D6C"/>
                </a:solidFill>
                <a:latin typeface="Calibri" panose="020F0502020204030204" pitchFamily="34" charset="0"/>
                <a:cs typeface="Calibri" panose="020F0502020204030204" pitchFamily="34" charset="0"/>
              </a:rPr>
              <a:t>I</a:t>
            </a:r>
            <a:r>
              <a:rPr lang="en-GB" sz="1600" b="0" i="0" u="none" strike="noStrike" dirty="0">
                <a:solidFill>
                  <a:srgbClr val="344D6C"/>
                </a:solidFill>
                <a:effectLst/>
                <a:latin typeface="Calibri" panose="020F0502020204030204" pitchFamily="34" charset="0"/>
                <a:cs typeface="Calibri" panose="020F0502020204030204" pitchFamily="34" charset="0"/>
              </a:rPr>
              <a:t>nnovative, ecologically valid, and ready-to-use </a:t>
            </a:r>
            <a:r>
              <a:rPr lang="en-GB" sz="1600" b="1" i="0" u="none" strike="noStrike" dirty="0">
                <a:solidFill>
                  <a:srgbClr val="344D6C"/>
                </a:solidFill>
                <a:effectLst/>
                <a:latin typeface="Calibri" panose="020F0502020204030204" pitchFamily="34" charset="0"/>
                <a:cs typeface="Calibri" panose="020F0502020204030204" pitchFamily="34" charset="0"/>
              </a:rPr>
              <a:t>model</a:t>
            </a:r>
            <a:r>
              <a:rPr lang="en-GB" sz="1600" b="0" i="0" u="none" strike="noStrike" dirty="0">
                <a:solidFill>
                  <a:srgbClr val="344D6C"/>
                </a:solidFill>
                <a:effectLst/>
                <a:latin typeface="Calibri" panose="020F0502020204030204" pitchFamily="34" charset="0"/>
                <a:cs typeface="Calibri" panose="020F0502020204030204" pitchFamily="34" charset="0"/>
              </a:rPr>
              <a:t> for supporting the development of </a:t>
            </a:r>
            <a:r>
              <a:rPr lang="en-GB" sz="1600" b="1" i="0" u="none" strike="noStrike" dirty="0">
                <a:solidFill>
                  <a:srgbClr val="344D6C"/>
                </a:solidFill>
                <a:effectLst/>
                <a:latin typeface="Calibri" panose="020F0502020204030204" pitchFamily="34" charset="0"/>
                <a:cs typeface="Calibri" panose="020F0502020204030204" pitchFamily="34" charset="0"/>
              </a:rPr>
              <a:t>adolescents’ capacities for productive peer interaction</a:t>
            </a:r>
            <a:r>
              <a:rPr lang="en-GB" sz="1600" b="0" i="0" u="none" strike="noStrike" dirty="0">
                <a:solidFill>
                  <a:srgbClr val="344D6C"/>
                </a:solidFill>
                <a:effectLst/>
                <a:latin typeface="Calibri" panose="020F0502020204030204" pitchFamily="34" charset="0"/>
                <a:cs typeface="Calibri" panose="020F0502020204030204" pitchFamily="34" charset="0"/>
              </a:rPr>
              <a:t> and CPS </a:t>
            </a:r>
          </a:p>
          <a:p>
            <a:pPr lvl="1"/>
            <a:r>
              <a:rPr lang="en-GB" sz="1600" b="0" i="0" u="none" strike="noStrike" dirty="0">
                <a:solidFill>
                  <a:srgbClr val="002060"/>
                </a:solidFill>
                <a:effectLst/>
                <a:latin typeface="Calibri" panose="020F0502020204030204" pitchFamily="34" charset="0"/>
                <a:cs typeface="Calibri" panose="020F0502020204030204" pitchFamily="34" charset="0"/>
              </a:rPr>
              <a:t>based on the results of an analysis of extensive literature and empirical research findings</a:t>
            </a:r>
          </a:p>
          <a:p>
            <a:pPr>
              <a:buFont typeface="Wingdings" panose="05000000000000000000" pitchFamily="2" charset="2"/>
              <a:buChar char="Ø"/>
            </a:pPr>
            <a:endParaRPr lang="en-US" sz="2400" dirty="0">
              <a:latin typeface="Calibri" panose="020F0502020204030204" pitchFamily="34" charset="0"/>
              <a:cs typeface="Calibri" panose="020F0502020204030204" pitchFamily="34" charset="0"/>
            </a:endParaRPr>
          </a:p>
          <a:p>
            <a:pPr marL="114300" indent="0">
              <a:buNone/>
            </a:pPr>
            <a:endParaRPr lang="en-US" sz="2300" dirty="0"/>
          </a:p>
        </p:txBody>
      </p:sp>
      <p:sp>
        <p:nvSpPr>
          <p:cNvPr id="5" name="Rectangle 4">
            <a:extLst>
              <a:ext uri="{FF2B5EF4-FFF2-40B4-BE49-F238E27FC236}">
                <a16:creationId xmlns:a16="http://schemas.microsoft.com/office/drawing/2014/main" id="{BC6BFD02-1E7B-504B-D031-0E1799E5F238}"/>
              </a:ext>
            </a:extLst>
          </p:cNvPr>
          <p:cNvSpPr/>
          <p:nvPr/>
        </p:nvSpPr>
        <p:spPr>
          <a:xfrm>
            <a:off x="526230" y="2834770"/>
            <a:ext cx="7218482" cy="2101297"/>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21A63E5-A1E4-05FF-951D-73836BC94A6B}"/>
              </a:ext>
            </a:extLst>
          </p:cNvPr>
          <p:cNvSpPr txBox="1"/>
          <p:nvPr/>
        </p:nvSpPr>
        <p:spPr>
          <a:xfrm>
            <a:off x="432420" y="2892838"/>
            <a:ext cx="7312292" cy="1985159"/>
          </a:xfrm>
          <a:prstGeom prst="rect">
            <a:avLst/>
          </a:prstGeom>
          <a:noFill/>
        </p:spPr>
        <p:txBody>
          <a:bodyPr wrap="square" rtlCol="0">
            <a:spAutoFit/>
          </a:bodyPr>
          <a:lstStyle/>
          <a:p>
            <a:pPr marL="660298" indent="-285750" rtl="0" fontAlgn="base">
              <a:spcBef>
                <a:spcPts val="800"/>
              </a:spcBef>
              <a:spcAft>
                <a:spcPts val="0"/>
              </a:spcAft>
              <a:buFont typeface="Arial" panose="020B0604020202020204" pitchFamily="34" charset="0"/>
              <a:buChar char="•"/>
            </a:pPr>
            <a:r>
              <a:rPr lang="en-GB" sz="1800" b="1" i="0" u="none" strike="noStrike" dirty="0">
                <a:solidFill>
                  <a:srgbClr val="ED2F8D"/>
                </a:solidFill>
                <a:effectLst/>
                <a:latin typeface="Calibri" panose="020F0502020204030204" pitchFamily="34" charset="0"/>
                <a:cs typeface="Calibri" panose="020F0502020204030204" pitchFamily="34" charset="0"/>
              </a:rPr>
              <a:t>P</a:t>
            </a:r>
            <a:r>
              <a:rPr lang="en-GB" sz="1800" b="1" i="0" u="none" strike="noStrike" dirty="0">
                <a:solidFill>
                  <a:srgbClr val="344D6C"/>
                </a:solidFill>
                <a:effectLst/>
                <a:latin typeface="Calibri" panose="020F0502020204030204" pitchFamily="34" charset="0"/>
                <a:cs typeface="Calibri" panose="020F0502020204030204" pitchFamily="34" charset="0"/>
              </a:rPr>
              <a:t>ersonality</a:t>
            </a:r>
            <a:r>
              <a:rPr lang="en-GB" sz="1800" b="0" i="0" u="none" strike="noStrike" dirty="0">
                <a:solidFill>
                  <a:srgbClr val="344D6C"/>
                </a:solidFill>
                <a:effectLst/>
                <a:latin typeface="Calibri" panose="020F0502020204030204" pitchFamily="34" charset="0"/>
                <a:cs typeface="Calibri" panose="020F0502020204030204" pitchFamily="34" charset="0"/>
              </a:rPr>
              <a:t>: the relevance of the personality traits in determining team processes and performance</a:t>
            </a:r>
            <a:endParaRPr lang="en-GB" sz="1800" b="1" i="0" u="none" strike="noStrike" dirty="0">
              <a:solidFill>
                <a:srgbClr val="809EC2"/>
              </a:solidFill>
              <a:effectLst/>
              <a:latin typeface="Calibri" panose="020F0502020204030204" pitchFamily="34" charset="0"/>
              <a:cs typeface="Calibri" panose="020F0502020204030204" pitchFamily="34" charset="0"/>
            </a:endParaRPr>
          </a:p>
          <a:p>
            <a:pPr marL="660298" indent="-285750" rtl="0" fontAlgn="base">
              <a:spcBef>
                <a:spcPts val="600"/>
              </a:spcBef>
              <a:spcAft>
                <a:spcPts val="0"/>
              </a:spcAft>
              <a:buFont typeface="Arial" panose="020B0604020202020204" pitchFamily="34" charset="0"/>
              <a:buChar char="•"/>
            </a:pPr>
            <a:r>
              <a:rPr lang="en-GB" sz="1800" b="1" i="0" u="none" strike="noStrike" dirty="0">
                <a:solidFill>
                  <a:srgbClr val="ED2F8D"/>
                </a:solidFill>
                <a:effectLst/>
                <a:latin typeface="Calibri" panose="020F0502020204030204" pitchFamily="34" charset="0"/>
                <a:cs typeface="Calibri" panose="020F0502020204030204" pitchFamily="34" charset="0"/>
              </a:rPr>
              <a:t>E</a:t>
            </a:r>
            <a:r>
              <a:rPr lang="en-GB" sz="1800" b="1" i="0" u="none" strike="noStrike" dirty="0">
                <a:solidFill>
                  <a:srgbClr val="344D6C"/>
                </a:solidFill>
                <a:effectLst/>
                <a:latin typeface="Calibri" panose="020F0502020204030204" pitchFamily="34" charset="0"/>
                <a:cs typeface="Calibri" panose="020F0502020204030204" pitchFamily="34" charset="0"/>
              </a:rPr>
              <a:t>xchange</a:t>
            </a:r>
            <a:r>
              <a:rPr lang="en-GB" sz="1800" b="0" i="0" u="none" strike="noStrike" dirty="0">
                <a:solidFill>
                  <a:srgbClr val="344D6C"/>
                </a:solidFill>
                <a:effectLst/>
                <a:latin typeface="Calibri" panose="020F0502020204030204" pitchFamily="34" charset="0"/>
                <a:cs typeface="Calibri" panose="020F0502020204030204" pitchFamily="34" charset="0"/>
              </a:rPr>
              <a:t> of ideas in collaboration: social rules, skills, values</a:t>
            </a:r>
            <a:endParaRPr lang="en-GB" sz="1800" b="1" i="0" u="none" strike="noStrike" dirty="0">
              <a:solidFill>
                <a:srgbClr val="809EC2"/>
              </a:solidFill>
              <a:effectLst/>
              <a:latin typeface="Calibri" panose="020F0502020204030204" pitchFamily="34" charset="0"/>
              <a:cs typeface="Calibri" panose="020F0502020204030204" pitchFamily="34" charset="0"/>
            </a:endParaRPr>
          </a:p>
          <a:p>
            <a:pPr marL="660298" indent="-285750" rtl="0" fontAlgn="base">
              <a:spcBef>
                <a:spcPts val="600"/>
              </a:spcBef>
              <a:spcAft>
                <a:spcPts val="0"/>
              </a:spcAft>
              <a:buFont typeface="Arial" panose="020B0604020202020204" pitchFamily="34" charset="0"/>
              <a:buChar char="•"/>
            </a:pPr>
            <a:r>
              <a:rPr lang="en-GB" sz="1800" b="1" i="0" u="none" strike="noStrike" dirty="0">
                <a:solidFill>
                  <a:srgbClr val="ED2F8D"/>
                </a:solidFill>
                <a:effectLst/>
                <a:latin typeface="Calibri" panose="020F0502020204030204" pitchFamily="34" charset="0"/>
                <a:cs typeface="Calibri" panose="020F0502020204030204" pitchFamily="34" charset="0"/>
              </a:rPr>
              <a:t>E</a:t>
            </a:r>
            <a:r>
              <a:rPr lang="en-GB" sz="1800" b="1" i="0" u="none" strike="noStrike" dirty="0">
                <a:solidFill>
                  <a:srgbClr val="344D6C"/>
                </a:solidFill>
                <a:effectLst/>
                <a:latin typeface="Calibri" panose="020F0502020204030204" pitchFamily="34" charset="0"/>
                <a:cs typeface="Calibri" panose="020F0502020204030204" pitchFamily="34" charset="0"/>
              </a:rPr>
              <a:t>motional intelligence</a:t>
            </a:r>
            <a:r>
              <a:rPr lang="en-GB" sz="1800" b="0" i="0" u="none" strike="noStrike" dirty="0">
                <a:solidFill>
                  <a:srgbClr val="344D6C"/>
                </a:solidFill>
                <a:effectLst/>
                <a:latin typeface="Calibri" panose="020F0502020204030204" pitchFamily="34" charset="0"/>
                <a:cs typeface="Calibri" panose="020F0502020204030204" pitchFamily="34" charset="0"/>
              </a:rPr>
              <a:t>: manage emotions</a:t>
            </a:r>
            <a:endParaRPr lang="en-GB" sz="1800" b="1" i="0" u="none" strike="noStrike" dirty="0">
              <a:solidFill>
                <a:srgbClr val="809EC2"/>
              </a:solidFill>
              <a:effectLst/>
              <a:latin typeface="Calibri" panose="020F0502020204030204" pitchFamily="34" charset="0"/>
              <a:cs typeface="Calibri" panose="020F0502020204030204" pitchFamily="34" charset="0"/>
            </a:endParaRPr>
          </a:p>
          <a:p>
            <a:pPr marL="660298" indent="-285750" rtl="0" fontAlgn="base">
              <a:spcBef>
                <a:spcPts val="600"/>
              </a:spcBef>
              <a:spcAft>
                <a:spcPts val="0"/>
              </a:spcAft>
              <a:buFont typeface="Arial" panose="020B0604020202020204" pitchFamily="34" charset="0"/>
              <a:buChar char="•"/>
            </a:pPr>
            <a:r>
              <a:rPr lang="en-GB" sz="1800" b="1" i="0" u="none" strike="noStrike" dirty="0">
                <a:solidFill>
                  <a:srgbClr val="ED2F8D"/>
                </a:solidFill>
                <a:effectLst/>
                <a:latin typeface="Calibri" panose="020F0502020204030204" pitchFamily="34" charset="0"/>
                <a:cs typeface="Calibri" panose="020F0502020204030204" pitchFamily="34" charset="0"/>
              </a:rPr>
              <a:t>R</a:t>
            </a:r>
            <a:r>
              <a:rPr lang="en-GB" sz="1800" b="1" i="0" u="none" strike="noStrike" dirty="0">
                <a:solidFill>
                  <a:srgbClr val="344D6C"/>
                </a:solidFill>
                <a:effectLst/>
                <a:latin typeface="Calibri" panose="020F0502020204030204" pitchFamily="34" charset="0"/>
                <a:cs typeface="Calibri" panose="020F0502020204030204" pitchFamily="34" charset="0"/>
              </a:rPr>
              <a:t>esources available in collabor</a:t>
            </a:r>
            <a:r>
              <a:rPr lang="en-GB" sz="1800" b="0" i="0" u="none" strike="noStrike" dirty="0">
                <a:solidFill>
                  <a:srgbClr val="344D6C"/>
                </a:solidFill>
                <a:effectLst/>
                <a:latin typeface="Calibri" panose="020F0502020204030204" pitchFamily="34" charset="0"/>
                <a:cs typeface="Calibri" panose="020F0502020204030204" pitchFamily="34" charset="0"/>
              </a:rPr>
              <a:t>ation: teacher scaffolding and digital media use </a:t>
            </a:r>
            <a:endParaRPr lang="en-GB" sz="1800" b="1" i="0" u="none" strike="noStrike" dirty="0">
              <a:solidFill>
                <a:srgbClr val="809EC2"/>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15976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FCD8F-F37D-22D1-1277-27C5E3A1F7E6}"/>
              </a:ext>
            </a:extLst>
          </p:cNvPr>
          <p:cNvSpPr>
            <a:spLocks noGrp="1"/>
          </p:cNvSpPr>
          <p:nvPr>
            <p:ph type="title"/>
          </p:nvPr>
        </p:nvSpPr>
        <p:spPr>
          <a:xfrm>
            <a:off x="457200" y="205979"/>
            <a:ext cx="8229600" cy="556021"/>
          </a:xfrm>
        </p:spPr>
        <p:txBody>
          <a:bodyPr>
            <a:normAutofit fontScale="90000"/>
          </a:bodyPr>
          <a:lstStyle/>
          <a:p>
            <a:r>
              <a:rPr lang="en-US" dirty="0"/>
              <a:t>Training structure</a:t>
            </a:r>
          </a:p>
        </p:txBody>
      </p:sp>
      <p:sp>
        <p:nvSpPr>
          <p:cNvPr id="3" name="Text Placeholder 2">
            <a:extLst>
              <a:ext uri="{FF2B5EF4-FFF2-40B4-BE49-F238E27FC236}">
                <a16:creationId xmlns:a16="http://schemas.microsoft.com/office/drawing/2014/main" id="{EAE4C023-DD77-42C8-4E59-8EE455A39A09}"/>
              </a:ext>
            </a:extLst>
          </p:cNvPr>
          <p:cNvSpPr>
            <a:spLocks noGrp="1"/>
          </p:cNvSpPr>
          <p:nvPr>
            <p:ph type="body" idx="1"/>
          </p:nvPr>
        </p:nvSpPr>
        <p:spPr>
          <a:xfrm>
            <a:off x="188686" y="870857"/>
            <a:ext cx="8817428" cy="4194629"/>
          </a:xfrm>
        </p:spPr>
        <p:txBody>
          <a:bodyPr>
            <a:normAutofit fontScale="70000" lnSpcReduction="20000"/>
          </a:bodyPr>
          <a:lstStyle/>
          <a:p>
            <a:pPr rtl="0" fontAlgn="base">
              <a:spcBef>
                <a:spcPts val="0"/>
              </a:spcBef>
              <a:spcAft>
                <a:spcPts val="0"/>
              </a:spcAft>
              <a:buFont typeface="Arial" panose="020B0604020202020204" pitchFamily="34" charset="0"/>
              <a:buChar char="•"/>
            </a:pPr>
            <a:endParaRPr lang="en-GB" sz="1800" b="0" i="0" u="none" strike="noStrike" dirty="0">
              <a:solidFill>
                <a:srgbClr val="00325E"/>
              </a:solidFill>
              <a:effectLst/>
              <a:latin typeface="Montserrat" pitchFamily="2" charset="77"/>
            </a:endParaRPr>
          </a:p>
          <a:p>
            <a:pPr rtl="0" fontAlgn="base">
              <a:spcBef>
                <a:spcPts val="0"/>
              </a:spcBef>
              <a:spcAft>
                <a:spcPts val="0"/>
              </a:spcAft>
              <a:buFont typeface="Arial" panose="020B0604020202020204" pitchFamily="34" charset="0"/>
              <a:buChar char="•"/>
            </a:pPr>
            <a:r>
              <a:rPr lang="en-GB" sz="2000" b="0" i="0" u="none" strike="noStrike" dirty="0">
                <a:solidFill>
                  <a:srgbClr val="00325E"/>
                </a:solidFill>
                <a:effectLst/>
                <a:latin typeface="Calibri" panose="020F0502020204030204" pitchFamily="34" charset="0"/>
                <a:cs typeface="Calibri" panose="020F0502020204030204" pitchFamily="34" charset="0"/>
              </a:rPr>
              <a:t>Four main segments in the following order: </a:t>
            </a:r>
            <a:endParaRPr lang="en-GB" sz="2000" b="0" i="0" u="none" strike="noStrike" dirty="0">
              <a:solidFill>
                <a:srgbClr val="003863"/>
              </a:solidFill>
              <a:effectLst/>
              <a:latin typeface="Calibri" panose="020F0502020204030204" pitchFamily="34" charset="0"/>
              <a:cs typeface="Calibri" panose="020F0502020204030204" pitchFamily="34" charset="0"/>
            </a:endParaRPr>
          </a:p>
          <a:p>
            <a:pPr lvl="1">
              <a:spcBef>
                <a:spcPts val="1000"/>
              </a:spcBef>
            </a:pPr>
            <a:r>
              <a:rPr lang="en-GB" sz="2000" b="1" i="0" u="none" strike="noStrike" dirty="0">
                <a:solidFill>
                  <a:srgbClr val="FF3399"/>
                </a:solidFill>
                <a:effectLst/>
                <a:latin typeface="Calibri" panose="020F0502020204030204" pitchFamily="34" charset="0"/>
                <a:cs typeface="Calibri" panose="020F0502020204030204" pitchFamily="34" charset="0"/>
              </a:rPr>
              <a:t>E</a:t>
            </a:r>
            <a:r>
              <a:rPr lang="en-GB" sz="2000" b="0" i="0" u="none" strike="noStrike" dirty="0">
                <a:solidFill>
                  <a:srgbClr val="00325E"/>
                </a:solidFill>
                <a:effectLst/>
                <a:latin typeface="Calibri" panose="020F0502020204030204" pitchFamily="34" charset="0"/>
                <a:cs typeface="Calibri" panose="020F0502020204030204" pitchFamily="34" charset="0"/>
              </a:rPr>
              <a:t>xchange - </a:t>
            </a:r>
            <a:r>
              <a:rPr lang="en-GB" sz="2000" b="0" i="0" u="none" strike="noStrike" dirty="0">
                <a:solidFill>
                  <a:srgbClr val="002060"/>
                </a:solidFill>
                <a:effectLst/>
                <a:latin typeface="Calibri" panose="020F0502020204030204" pitchFamily="34" charset="0"/>
                <a:cs typeface="Calibri" panose="020F0502020204030204" pitchFamily="34" charset="0"/>
              </a:rPr>
              <a:t>formulating and establishing rules for constructive dialogue and idea exchange</a:t>
            </a:r>
            <a:endParaRPr lang="en-GB" sz="2000" b="0" dirty="0">
              <a:solidFill>
                <a:srgbClr val="002060"/>
              </a:solidFill>
              <a:effectLst/>
              <a:latin typeface="Calibri" panose="020F0502020204030204" pitchFamily="34" charset="0"/>
              <a:cs typeface="Calibri" panose="020F0502020204030204" pitchFamily="34" charset="0"/>
            </a:endParaRPr>
          </a:p>
          <a:p>
            <a:pPr lvl="1">
              <a:spcBef>
                <a:spcPts val="1000"/>
              </a:spcBef>
            </a:pPr>
            <a:r>
              <a:rPr lang="en-GB" sz="2000" b="1" i="0" u="none" strike="noStrike" dirty="0">
                <a:solidFill>
                  <a:srgbClr val="00325E"/>
                </a:solidFill>
                <a:effectLst/>
                <a:latin typeface="Calibri" panose="020F0502020204030204" pitchFamily="34" charset="0"/>
                <a:cs typeface="Calibri" panose="020F0502020204030204" pitchFamily="34" charset="0"/>
              </a:rPr>
              <a:t>P</a:t>
            </a:r>
            <a:r>
              <a:rPr lang="en-GB" sz="2000" b="0" i="0" u="none" strike="noStrike" dirty="0">
                <a:solidFill>
                  <a:srgbClr val="00325E"/>
                </a:solidFill>
                <a:effectLst/>
                <a:latin typeface="Calibri" panose="020F0502020204030204" pitchFamily="34" charset="0"/>
                <a:cs typeface="Calibri" panose="020F0502020204030204" pitchFamily="34" charset="0"/>
              </a:rPr>
              <a:t>ersonality - </a:t>
            </a:r>
            <a:r>
              <a:rPr lang="en-GB" sz="2000" b="0" i="0" u="none" strike="noStrike" dirty="0">
                <a:solidFill>
                  <a:srgbClr val="002060"/>
                </a:solidFill>
                <a:effectLst/>
                <a:latin typeface="Calibri" panose="020F0502020204030204" pitchFamily="34" charset="0"/>
                <a:cs typeface="Calibri" panose="020F0502020204030204" pitchFamily="34" charset="0"/>
              </a:rPr>
              <a:t>recognizing and respecting personality and individual differences in teamwork</a:t>
            </a:r>
            <a:endParaRPr lang="en-GB" sz="2000" b="0" dirty="0">
              <a:solidFill>
                <a:srgbClr val="002060"/>
              </a:solidFill>
              <a:effectLst/>
              <a:latin typeface="Calibri" panose="020F0502020204030204" pitchFamily="34" charset="0"/>
              <a:cs typeface="Calibri" panose="020F0502020204030204" pitchFamily="34" charset="0"/>
            </a:endParaRPr>
          </a:p>
          <a:p>
            <a:pPr lvl="1">
              <a:spcBef>
                <a:spcPts val="1000"/>
              </a:spcBef>
            </a:pPr>
            <a:r>
              <a:rPr lang="en-GB" sz="2000" b="1" i="0" u="none" strike="noStrike" dirty="0">
                <a:solidFill>
                  <a:srgbClr val="00CCFF"/>
                </a:solidFill>
                <a:effectLst/>
                <a:latin typeface="Calibri" panose="020F0502020204030204" pitchFamily="34" charset="0"/>
                <a:cs typeface="Calibri" panose="020F0502020204030204" pitchFamily="34" charset="0"/>
              </a:rPr>
              <a:t>E</a:t>
            </a:r>
            <a:r>
              <a:rPr lang="en-GB" sz="2000" b="0" i="0" u="none" strike="noStrike" dirty="0">
                <a:solidFill>
                  <a:srgbClr val="00325E"/>
                </a:solidFill>
                <a:effectLst/>
                <a:latin typeface="Calibri" panose="020F0502020204030204" pitchFamily="34" charset="0"/>
                <a:cs typeface="Calibri" panose="020F0502020204030204" pitchFamily="34" charset="0"/>
              </a:rPr>
              <a:t>motional intelligence - </a:t>
            </a:r>
            <a:r>
              <a:rPr lang="en-GB" sz="2000" b="0" i="0" u="none" strike="noStrike" dirty="0">
                <a:solidFill>
                  <a:srgbClr val="002060"/>
                </a:solidFill>
                <a:effectLst/>
                <a:latin typeface="Calibri" panose="020F0502020204030204" pitchFamily="34" charset="0"/>
                <a:cs typeface="Calibri" panose="020F0502020204030204" pitchFamily="34" charset="0"/>
              </a:rPr>
              <a:t>proper recognition, understanding and regulation of emotions during collaboration</a:t>
            </a:r>
            <a:endParaRPr lang="en-GB" sz="2000" b="0" dirty="0">
              <a:solidFill>
                <a:srgbClr val="002060"/>
              </a:solidFill>
              <a:effectLst/>
              <a:latin typeface="Calibri" panose="020F0502020204030204" pitchFamily="34" charset="0"/>
              <a:cs typeface="Calibri" panose="020F0502020204030204" pitchFamily="34" charset="0"/>
            </a:endParaRPr>
          </a:p>
          <a:p>
            <a:pPr lvl="1">
              <a:spcBef>
                <a:spcPts val="1000"/>
              </a:spcBef>
            </a:pPr>
            <a:r>
              <a:rPr lang="en-GB" sz="2000" b="1" i="0" u="none" strike="noStrike" dirty="0">
                <a:solidFill>
                  <a:srgbClr val="00325E"/>
                </a:solidFill>
                <a:effectLst/>
                <a:latin typeface="Calibri" panose="020F0502020204030204" pitchFamily="34" charset="0"/>
                <a:cs typeface="Calibri" panose="020F0502020204030204" pitchFamily="34" charset="0"/>
              </a:rPr>
              <a:t>R</a:t>
            </a:r>
            <a:r>
              <a:rPr lang="en-GB" sz="2000" b="0" i="0" u="none" strike="noStrike" dirty="0">
                <a:solidFill>
                  <a:srgbClr val="00325E"/>
                </a:solidFill>
                <a:effectLst/>
                <a:latin typeface="Calibri" panose="020F0502020204030204" pitchFamily="34" charset="0"/>
                <a:cs typeface="Calibri" panose="020F0502020204030204" pitchFamily="34" charset="0"/>
              </a:rPr>
              <a:t>esources - </a:t>
            </a:r>
            <a:r>
              <a:rPr lang="en-GB" sz="2100" b="0" i="0" u="none" strike="noStrike" dirty="0">
                <a:solidFill>
                  <a:srgbClr val="002060"/>
                </a:solidFill>
                <a:effectLst/>
                <a:latin typeface="Calibri" panose="020F0502020204030204" pitchFamily="34" charset="0"/>
                <a:cs typeface="Calibri" panose="020F0502020204030204" pitchFamily="34" charset="0"/>
              </a:rPr>
              <a:t>ability to use external resources, primarily digital data sources, to scaffold in problem-solving</a:t>
            </a:r>
          </a:p>
          <a:p>
            <a:pPr marL="571500" lvl="1" indent="0">
              <a:spcBef>
                <a:spcPts val="1000"/>
              </a:spcBef>
              <a:buNone/>
            </a:pPr>
            <a:endParaRPr lang="en-GB" sz="1000" b="0" dirty="0">
              <a:effectLst/>
            </a:endParaRPr>
          </a:p>
          <a:p>
            <a:pPr rtl="0" fontAlgn="base">
              <a:spcBef>
                <a:spcPts val="1000"/>
              </a:spcBef>
              <a:spcAft>
                <a:spcPts val="0"/>
              </a:spcAft>
              <a:buFont typeface="Arial" panose="020B0604020202020204" pitchFamily="34" charset="0"/>
              <a:buChar char="•"/>
            </a:pPr>
            <a:endParaRPr lang="en-GB" sz="1800" b="0" i="0" u="none" strike="noStrike" dirty="0">
              <a:solidFill>
                <a:srgbClr val="00325E"/>
              </a:solidFill>
              <a:effectLst/>
              <a:latin typeface="Montserrat" pitchFamily="2" charset="77"/>
            </a:endParaRPr>
          </a:p>
          <a:p>
            <a:pPr rtl="0" fontAlgn="base">
              <a:spcBef>
                <a:spcPts val="1000"/>
              </a:spcBef>
              <a:spcAft>
                <a:spcPts val="0"/>
              </a:spcAft>
              <a:buFont typeface="Arial" panose="020B0604020202020204" pitchFamily="34" charset="0"/>
              <a:buChar char="•"/>
            </a:pPr>
            <a:r>
              <a:rPr lang="en-GB" sz="2100" dirty="0">
                <a:solidFill>
                  <a:srgbClr val="00325E"/>
                </a:solidFill>
                <a:latin typeface="Calibri" panose="020F0502020204030204" pitchFamily="34" charset="0"/>
                <a:cs typeface="Calibri" panose="020F0502020204030204" pitchFamily="34" charset="0"/>
              </a:rPr>
              <a:t>Training duration: 4 days</a:t>
            </a:r>
            <a:endParaRPr lang="en-GB" sz="2100" b="0" i="0" u="none" strike="noStrike" dirty="0">
              <a:solidFill>
                <a:srgbClr val="00325E"/>
              </a:solidFill>
              <a:effectLst/>
              <a:latin typeface="Calibri" panose="020F0502020204030204" pitchFamily="34" charset="0"/>
              <a:cs typeface="Calibri" panose="020F0502020204030204" pitchFamily="34" charset="0"/>
            </a:endParaRPr>
          </a:p>
          <a:p>
            <a:pPr rtl="0" fontAlgn="base">
              <a:spcBef>
                <a:spcPts val="1000"/>
              </a:spcBef>
              <a:spcAft>
                <a:spcPts val="0"/>
              </a:spcAft>
              <a:buFont typeface="Arial" panose="020B0604020202020204" pitchFamily="34" charset="0"/>
              <a:buChar char="•"/>
            </a:pPr>
            <a:r>
              <a:rPr lang="en-GB" sz="2100" b="0" i="0" u="none" strike="noStrike" dirty="0">
                <a:solidFill>
                  <a:srgbClr val="00325E"/>
                </a:solidFill>
                <a:effectLst/>
                <a:latin typeface="Calibri" panose="020F0502020204030204" pitchFamily="34" charset="0"/>
                <a:cs typeface="Calibri" panose="020F0502020204030204" pitchFamily="34" charset="0"/>
              </a:rPr>
              <a:t>Segment</a:t>
            </a:r>
            <a:r>
              <a:rPr lang="en-GB" sz="2100" dirty="0">
                <a:solidFill>
                  <a:srgbClr val="00325E"/>
                </a:solidFill>
                <a:latin typeface="Calibri" panose="020F0502020204030204" pitchFamily="34" charset="0"/>
                <a:cs typeface="Calibri" panose="020F0502020204030204" pitchFamily="34" charset="0"/>
              </a:rPr>
              <a:t> duration: </a:t>
            </a:r>
            <a:r>
              <a:rPr lang="en-GB" sz="2100" b="0" i="0" u="none" strike="noStrike" dirty="0">
                <a:solidFill>
                  <a:srgbClr val="00325E"/>
                </a:solidFill>
                <a:effectLst/>
                <a:latin typeface="Calibri" panose="020F0502020204030204" pitchFamily="34" charset="0"/>
                <a:cs typeface="Calibri" panose="020F0502020204030204" pitchFamily="34" charset="0"/>
              </a:rPr>
              <a:t>3 hours (2 x 90 minutes)</a:t>
            </a:r>
          </a:p>
          <a:p>
            <a:pPr rtl="0" fontAlgn="base">
              <a:spcBef>
                <a:spcPts val="1000"/>
              </a:spcBef>
              <a:spcAft>
                <a:spcPts val="0"/>
              </a:spcAft>
              <a:buFont typeface="Arial" panose="020B0604020202020204" pitchFamily="34" charset="0"/>
              <a:buChar char="•"/>
            </a:pPr>
            <a:r>
              <a:rPr lang="en-GB" sz="2100" b="0" dirty="0">
                <a:solidFill>
                  <a:srgbClr val="002060"/>
                </a:solidFill>
                <a:effectLst/>
              </a:rPr>
              <a:t>5</a:t>
            </a:r>
            <a:r>
              <a:rPr lang="en-GB" sz="2100" dirty="0">
                <a:solidFill>
                  <a:srgbClr val="002060"/>
                </a:solidFill>
              </a:rPr>
              <a:t>-7 interactive activities per session</a:t>
            </a:r>
          </a:p>
          <a:p>
            <a:pPr fontAlgn="base">
              <a:spcBef>
                <a:spcPts val="1000"/>
              </a:spcBef>
              <a:buFont typeface="Arial" panose="020B0604020202020204" pitchFamily="34" charset="0"/>
              <a:buChar char="•"/>
            </a:pPr>
            <a:r>
              <a:rPr lang="en-GB" sz="2300" dirty="0">
                <a:solidFill>
                  <a:srgbClr val="00325E"/>
                </a:solidFill>
                <a:latin typeface="Calibri" panose="020F0502020204030204" pitchFamily="34" charset="0"/>
                <a:cs typeface="Calibri" panose="020F0502020204030204" pitchFamily="34" charset="0"/>
              </a:rPr>
              <a:t>E</a:t>
            </a:r>
            <a:r>
              <a:rPr lang="en-GB" sz="2300" b="0" i="0" u="none" strike="noStrike" dirty="0">
                <a:solidFill>
                  <a:srgbClr val="00325E"/>
                </a:solidFill>
                <a:effectLst/>
                <a:latin typeface="Calibri" panose="020F0502020204030204" pitchFamily="34" charset="0"/>
                <a:cs typeface="Calibri" panose="020F0502020204030204" pitchFamily="34" charset="0"/>
              </a:rPr>
              <a:t>valuation in the last session</a:t>
            </a:r>
            <a:br>
              <a:rPr lang="en-GB" sz="2100" b="0" dirty="0">
                <a:solidFill>
                  <a:srgbClr val="002060"/>
                </a:solidFill>
                <a:effectLst/>
              </a:rPr>
            </a:br>
            <a:endParaRPr lang="en-US" sz="3600" b="1" dirty="0">
              <a:solidFill>
                <a:srgbClr val="002060"/>
              </a:solidFill>
            </a:endParaRPr>
          </a:p>
          <a:p>
            <a:pPr marL="114300" indent="0">
              <a:buNone/>
            </a:pPr>
            <a:endParaRPr lang="en-US" sz="2400" b="1" dirty="0">
              <a:solidFill>
                <a:srgbClr val="8A1273"/>
              </a:solidFill>
            </a:endParaRPr>
          </a:p>
          <a:p>
            <a:pPr marL="114300" indent="0">
              <a:buNone/>
            </a:pPr>
            <a:endParaRPr lang="en-US" sz="2400" b="1" dirty="0">
              <a:solidFill>
                <a:srgbClr val="8A1273"/>
              </a:solidFill>
            </a:endParaRPr>
          </a:p>
        </p:txBody>
      </p:sp>
      <p:sp>
        <p:nvSpPr>
          <p:cNvPr id="4" name="Rectangle 3"/>
          <p:cNvSpPr/>
          <p:nvPr/>
        </p:nvSpPr>
        <p:spPr>
          <a:xfrm>
            <a:off x="188686" y="3328415"/>
            <a:ext cx="8581603" cy="147457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CS"/>
          </a:p>
        </p:txBody>
      </p:sp>
    </p:spTree>
    <p:extLst>
      <p:ext uri="{BB962C8B-B14F-4D97-AF65-F5344CB8AC3E}">
        <p14:creationId xmlns:p14="http://schemas.microsoft.com/office/powerpoint/2010/main" val="3536739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FCD8F-F37D-22D1-1277-27C5E3A1F7E6}"/>
              </a:ext>
            </a:extLst>
          </p:cNvPr>
          <p:cNvSpPr>
            <a:spLocks noGrp="1"/>
          </p:cNvSpPr>
          <p:nvPr>
            <p:ph type="title"/>
          </p:nvPr>
        </p:nvSpPr>
        <p:spPr>
          <a:xfrm>
            <a:off x="457200" y="205979"/>
            <a:ext cx="8229600" cy="556021"/>
          </a:xfrm>
        </p:spPr>
        <p:txBody>
          <a:bodyPr>
            <a:normAutofit fontScale="90000"/>
          </a:bodyPr>
          <a:lstStyle/>
          <a:p>
            <a:r>
              <a:rPr lang="en-US" dirty="0"/>
              <a:t>Training structure</a:t>
            </a:r>
          </a:p>
        </p:txBody>
      </p:sp>
      <p:sp>
        <p:nvSpPr>
          <p:cNvPr id="3" name="Text Placeholder 2">
            <a:extLst>
              <a:ext uri="{FF2B5EF4-FFF2-40B4-BE49-F238E27FC236}">
                <a16:creationId xmlns:a16="http://schemas.microsoft.com/office/drawing/2014/main" id="{EAE4C023-DD77-42C8-4E59-8EE455A39A09}"/>
              </a:ext>
            </a:extLst>
          </p:cNvPr>
          <p:cNvSpPr>
            <a:spLocks noGrp="1"/>
          </p:cNvSpPr>
          <p:nvPr>
            <p:ph type="body" idx="1"/>
          </p:nvPr>
        </p:nvSpPr>
        <p:spPr>
          <a:xfrm>
            <a:off x="188686" y="870857"/>
            <a:ext cx="8817428" cy="4194629"/>
          </a:xfrm>
        </p:spPr>
        <p:txBody>
          <a:bodyPr>
            <a:normAutofit/>
          </a:bodyPr>
          <a:lstStyle/>
          <a:p>
            <a:pPr rtl="0" fontAlgn="base">
              <a:spcBef>
                <a:spcPts val="1000"/>
              </a:spcBef>
              <a:spcAft>
                <a:spcPts val="0"/>
              </a:spcAft>
              <a:buFont typeface="Arial" panose="020B0604020202020204" pitchFamily="34" charset="0"/>
              <a:buChar char="•"/>
            </a:pPr>
            <a:endParaRPr lang="en-GB" sz="1800" b="0" i="0" u="none" strike="noStrike" dirty="0">
              <a:solidFill>
                <a:srgbClr val="00325E"/>
              </a:solidFill>
              <a:effectLst/>
              <a:latin typeface="Montserrat" pitchFamily="2" charset="77"/>
            </a:endParaRPr>
          </a:p>
          <a:p>
            <a:pPr marL="114300" indent="0">
              <a:buNone/>
            </a:pPr>
            <a:br>
              <a:rPr lang="en-GB" sz="1400" b="0" dirty="0">
                <a:effectLst/>
              </a:rPr>
            </a:br>
            <a:endParaRPr lang="en-US" sz="2400" b="1" dirty="0">
              <a:solidFill>
                <a:srgbClr val="8A1273"/>
              </a:solidFill>
            </a:endParaRPr>
          </a:p>
          <a:p>
            <a:pPr marL="114300" indent="0">
              <a:buNone/>
            </a:pPr>
            <a:endParaRPr lang="en-US" sz="2400" b="1" dirty="0">
              <a:solidFill>
                <a:srgbClr val="8A1273"/>
              </a:solidFill>
            </a:endParaRPr>
          </a:p>
        </p:txBody>
      </p:sp>
      <p:sp>
        <p:nvSpPr>
          <p:cNvPr id="8" name="TextBox 7">
            <a:extLst>
              <a:ext uri="{FF2B5EF4-FFF2-40B4-BE49-F238E27FC236}">
                <a16:creationId xmlns:a16="http://schemas.microsoft.com/office/drawing/2014/main" id="{BB3C1E83-D680-009F-3EB6-8A8CE4326C57}"/>
              </a:ext>
            </a:extLst>
          </p:cNvPr>
          <p:cNvSpPr txBox="1"/>
          <p:nvPr/>
        </p:nvSpPr>
        <p:spPr>
          <a:xfrm>
            <a:off x="398553" y="1173653"/>
            <a:ext cx="8473956" cy="1908215"/>
          </a:xfrm>
          <a:prstGeom prst="rect">
            <a:avLst/>
          </a:prstGeom>
          <a:noFill/>
        </p:spPr>
        <p:txBody>
          <a:bodyPr wrap="square" rtlCol="0">
            <a:spAutoFit/>
          </a:bodyPr>
          <a:lstStyle/>
          <a:p>
            <a:r>
              <a:rPr lang="en-GB" sz="1800" b="1" i="0" u="none" strike="noStrike" dirty="0">
                <a:solidFill>
                  <a:srgbClr val="ED2F8D"/>
                </a:solidFill>
                <a:effectLst/>
                <a:latin typeface="Calibri" panose="020F0502020204030204" pitchFamily="34" charset="0"/>
                <a:cs typeface="Calibri" panose="020F0502020204030204" pitchFamily="34" charset="0"/>
              </a:rPr>
              <a:t>Each session consisted of:</a:t>
            </a:r>
          </a:p>
          <a:p>
            <a:pPr marL="285750" lvl="7" indent="-285750">
              <a:buFont typeface="Courier New" panose="02070309020205020404" pitchFamily="49" charset="0"/>
              <a:buChar char="o"/>
            </a:pPr>
            <a:r>
              <a:rPr lang="en-GB" sz="1600" b="0" i="0" u="none" strike="noStrike" dirty="0">
                <a:solidFill>
                  <a:srgbClr val="002060"/>
                </a:solidFill>
                <a:effectLst/>
                <a:latin typeface="Calibri" panose="020F0502020204030204" pitchFamily="34" charset="0"/>
                <a:cs typeface="Calibri" panose="020F0502020204030204" pitchFamily="34" charset="0"/>
              </a:rPr>
              <a:t>presentation of the key concepts, principles, values, and guiding ideas relevant for self-regulation and group regulation in CPS, </a:t>
            </a:r>
          </a:p>
          <a:p>
            <a:pPr marL="285750" lvl="7" indent="-285750">
              <a:buFont typeface="Courier New" panose="02070309020205020404" pitchFamily="49" charset="0"/>
              <a:buChar char="o"/>
            </a:pPr>
            <a:r>
              <a:rPr lang="en-GB" sz="1600" b="0" i="0" u="none" strike="noStrike" dirty="0">
                <a:solidFill>
                  <a:srgbClr val="002060"/>
                </a:solidFill>
                <a:effectLst/>
                <a:latin typeface="Calibri" panose="020F0502020204030204" pitchFamily="34" charset="0"/>
                <a:cs typeface="Calibri" panose="020F0502020204030204" pitchFamily="34" charset="0"/>
              </a:rPr>
              <a:t>a set of group activities providing opportunities for application of acquired knowledge and skills in group collaboration</a:t>
            </a:r>
          </a:p>
          <a:p>
            <a:pPr marL="285750" lvl="7" indent="-285750">
              <a:buFont typeface="Courier New" panose="02070309020205020404" pitchFamily="49" charset="0"/>
              <a:buChar char="o"/>
            </a:pPr>
            <a:r>
              <a:rPr lang="en-GB" sz="1600" b="0" i="0" u="none" strike="noStrike" dirty="0">
                <a:solidFill>
                  <a:srgbClr val="002060"/>
                </a:solidFill>
                <a:effectLst/>
                <a:latin typeface="Calibri" panose="020F0502020204030204" pitchFamily="34" charset="0"/>
                <a:cs typeface="Calibri" panose="020F0502020204030204" pitchFamily="34" charset="0"/>
              </a:rPr>
              <a:t>session ending with a whole group reflecting upon experiences during the implementation of assigned activities</a:t>
            </a:r>
            <a:endParaRPr lang="en-RS" sz="1100"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85247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A62A-8F9B-3ADA-69D1-FDDC7601CD8A}"/>
              </a:ext>
            </a:extLst>
          </p:cNvPr>
          <p:cNvSpPr>
            <a:spLocks noGrp="1"/>
          </p:cNvSpPr>
          <p:nvPr>
            <p:ph type="title"/>
          </p:nvPr>
        </p:nvSpPr>
        <p:spPr>
          <a:xfrm>
            <a:off x="457200" y="205979"/>
            <a:ext cx="8229600" cy="614078"/>
          </a:xfrm>
        </p:spPr>
        <p:txBody>
          <a:bodyPr>
            <a:normAutofit fontScale="90000"/>
          </a:bodyPr>
          <a:lstStyle/>
          <a:p>
            <a:r>
              <a:rPr lang="en-US" dirty="0"/>
              <a:t>1. Exchange</a:t>
            </a:r>
          </a:p>
        </p:txBody>
      </p:sp>
      <p:sp>
        <p:nvSpPr>
          <p:cNvPr id="3" name="Text Placeholder 2">
            <a:extLst>
              <a:ext uri="{FF2B5EF4-FFF2-40B4-BE49-F238E27FC236}">
                <a16:creationId xmlns:a16="http://schemas.microsoft.com/office/drawing/2014/main" id="{7E054EDA-168D-73DB-A3CF-9855816CAFED}"/>
              </a:ext>
            </a:extLst>
          </p:cNvPr>
          <p:cNvSpPr>
            <a:spLocks noGrp="1"/>
          </p:cNvSpPr>
          <p:nvPr>
            <p:ph type="body" idx="1"/>
          </p:nvPr>
        </p:nvSpPr>
        <p:spPr>
          <a:xfrm>
            <a:off x="159657" y="892628"/>
            <a:ext cx="8882743" cy="4250871"/>
          </a:xfrm>
        </p:spPr>
        <p:txBody>
          <a:bodyPr>
            <a:normAutofit/>
          </a:bodyPr>
          <a:lstStyle/>
          <a:p>
            <a:pPr marL="114300" indent="0">
              <a:buNone/>
            </a:pPr>
            <a:r>
              <a:rPr lang="en-US" sz="2400" b="1" dirty="0">
                <a:solidFill>
                  <a:srgbClr val="ED2F8D"/>
                </a:solidFill>
              </a:rPr>
              <a:t>Activity objectives:</a:t>
            </a:r>
          </a:p>
          <a:p>
            <a:r>
              <a:rPr lang="en-GB" sz="1800" dirty="0">
                <a:solidFill>
                  <a:srgbClr val="002060"/>
                </a:solidFill>
              </a:rPr>
              <a:t>familiarizing the youth with the rules of collaboration and the ways they ensure successful collaboration; </a:t>
            </a:r>
          </a:p>
          <a:p>
            <a:r>
              <a:rPr lang="en-GB" sz="1800" dirty="0">
                <a:solidFill>
                  <a:srgbClr val="002060"/>
                </a:solidFill>
              </a:rPr>
              <a:t>empowering the youth to understand the rules of successful collaboration; </a:t>
            </a:r>
          </a:p>
          <a:p>
            <a:r>
              <a:rPr lang="en-GB" sz="1800" dirty="0">
                <a:solidFill>
                  <a:srgbClr val="002060"/>
                </a:solidFill>
              </a:rPr>
              <a:t>supporting the youth in applying the rules of good collaboration and identifying the aspects of group functioning regulated by these rules.</a:t>
            </a:r>
            <a:endParaRPr lang="en-US" b="1" dirty="0">
              <a:solidFill>
                <a:srgbClr val="002060"/>
              </a:solidFill>
            </a:endParaRPr>
          </a:p>
        </p:txBody>
      </p:sp>
    </p:spTree>
    <p:extLst>
      <p:ext uri="{BB962C8B-B14F-4D97-AF65-F5344CB8AC3E}">
        <p14:creationId xmlns:p14="http://schemas.microsoft.com/office/powerpoint/2010/main" val="2515002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A62A-8F9B-3ADA-69D1-FDDC7601CD8A}"/>
              </a:ext>
            </a:extLst>
          </p:cNvPr>
          <p:cNvSpPr>
            <a:spLocks noGrp="1"/>
          </p:cNvSpPr>
          <p:nvPr>
            <p:ph type="title"/>
          </p:nvPr>
        </p:nvSpPr>
        <p:spPr>
          <a:xfrm>
            <a:off x="457200" y="205979"/>
            <a:ext cx="8229600" cy="614078"/>
          </a:xfrm>
        </p:spPr>
        <p:txBody>
          <a:bodyPr>
            <a:normAutofit fontScale="90000"/>
          </a:bodyPr>
          <a:lstStyle/>
          <a:p>
            <a:r>
              <a:rPr lang="en-US" dirty="0"/>
              <a:t>1. Exchange – core activities</a:t>
            </a:r>
          </a:p>
        </p:txBody>
      </p:sp>
      <p:sp>
        <p:nvSpPr>
          <p:cNvPr id="3" name="Text Placeholder 2">
            <a:extLst>
              <a:ext uri="{FF2B5EF4-FFF2-40B4-BE49-F238E27FC236}">
                <a16:creationId xmlns:a16="http://schemas.microsoft.com/office/drawing/2014/main" id="{7E054EDA-168D-73DB-A3CF-9855816CAFED}"/>
              </a:ext>
            </a:extLst>
          </p:cNvPr>
          <p:cNvSpPr>
            <a:spLocks noGrp="1"/>
          </p:cNvSpPr>
          <p:nvPr>
            <p:ph type="body" idx="1"/>
          </p:nvPr>
        </p:nvSpPr>
        <p:spPr>
          <a:xfrm>
            <a:off x="159657" y="892628"/>
            <a:ext cx="8882743" cy="4250871"/>
          </a:xfrm>
        </p:spPr>
        <p:txBody>
          <a:bodyPr>
            <a:normAutofit lnSpcReduction="10000"/>
          </a:bodyPr>
          <a:lstStyle/>
          <a:p>
            <a:r>
              <a:rPr lang="en-US" sz="2400" b="1" dirty="0">
                <a:solidFill>
                  <a:srgbClr val="002060"/>
                </a:solidFill>
              </a:rPr>
              <a:t>What is heard in a successful and what in an unsuccessful team?</a:t>
            </a:r>
          </a:p>
          <a:p>
            <a:pPr marL="114300" indent="0">
              <a:buNone/>
            </a:pPr>
            <a:r>
              <a:rPr lang="en-US" sz="2400" i="1" dirty="0">
                <a:solidFill>
                  <a:srgbClr val="ED2F8D"/>
                </a:solidFill>
              </a:rPr>
              <a:t>Cards with statements that can be heard in teamwork</a:t>
            </a:r>
          </a:p>
          <a:p>
            <a:r>
              <a:rPr lang="en-US" sz="2400" b="1" dirty="0">
                <a:solidFill>
                  <a:srgbClr val="002060"/>
                </a:solidFill>
              </a:rPr>
              <a:t>What are the rules of this?</a:t>
            </a:r>
          </a:p>
          <a:p>
            <a:pPr marL="114300" indent="0">
              <a:buNone/>
            </a:pPr>
            <a:r>
              <a:rPr lang="en-US" sz="2400" i="1" dirty="0">
                <a:solidFill>
                  <a:srgbClr val="ED2F8D"/>
                </a:solidFill>
              </a:rPr>
              <a:t>Cards</a:t>
            </a:r>
          </a:p>
          <a:p>
            <a:r>
              <a:rPr lang="en-US" sz="2400" b="1" dirty="0">
                <a:solidFill>
                  <a:srgbClr val="002060"/>
                </a:solidFill>
              </a:rPr>
              <a:t>Which rule does (not) apply here?</a:t>
            </a:r>
          </a:p>
          <a:p>
            <a:pPr marL="114300" indent="0">
              <a:buNone/>
            </a:pPr>
            <a:r>
              <a:rPr lang="en-US" sz="2400" i="1" dirty="0">
                <a:solidFill>
                  <a:srgbClr val="ED2F8D"/>
                </a:solidFill>
              </a:rPr>
              <a:t>Comics</a:t>
            </a:r>
          </a:p>
          <a:p>
            <a:r>
              <a:rPr lang="en-US" sz="2400" b="1" dirty="0">
                <a:solidFill>
                  <a:srgbClr val="002060"/>
                </a:solidFill>
              </a:rPr>
              <a:t>Fixing dialog</a:t>
            </a:r>
          </a:p>
          <a:p>
            <a:pPr marL="114300" indent="0">
              <a:buNone/>
            </a:pPr>
            <a:r>
              <a:rPr lang="en-US" sz="2400" i="1" dirty="0">
                <a:solidFill>
                  <a:srgbClr val="ED2F8D"/>
                </a:solidFill>
              </a:rPr>
              <a:t>Vignettes</a:t>
            </a:r>
          </a:p>
          <a:p>
            <a:r>
              <a:rPr lang="en-US" sz="2400" b="1" dirty="0">
                <a:solidFill>
                  <a:srgbClr val="002060"/>
                </a:solidFill>
              </a:rPr>
              <a:t>Can we apply some of these rules ourselves?</a:t>
            </a:r>
          </a:p>
          <a:p>
            <a:pPr marL="114300" indent="0">
              <a:buNone/>
            </a:pPr>
            <a:r>
              <a:rPr lang="en-US" sz="2400" i="1" dirty="0">
                <a:solidFill>
                  <a:srgbClr val="ED2F8D"/>
                </a:solidFill>
              </a:rPr>
              <a:t>Trip planning task</a:t>
            </a:r>
          </a:p>
        </p:txBody>
      </p:sp>
    </p:spTree>
    <p:extLst>
      <p:ext uri="{BB962C8B-B14F-4D97-AF65-F5344CB8AC3E}">
        <p14:creationId xmlns:p14="http://schemas.microsoft.com/office/powerpoint/2010/main" val="3646929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A62A-8F9B-3ADA-69D1-FDDC7601CD8A}"/>
              </a:ext>
            </a:extLst>
          </p:cNvPr>
          <p:cNvSpPr>
            <a:spLocks noGrp="1"/>
          </p:cNvSpPr>
          <p:nvPr>
            <p:ph type="title"/>
          </p:nvPr>
        </p:nvSpPr>
        <p:spPr>
          <a:xfrm>
            <a:off x="457200" y="205979"/>
            <a:ext cx="8229600" cy="614078"/>
          </a:xfrm>
        </p:spPr>
        <p:txBody>
          <a:bodyPr>
            <a:normAutofit fontScale="90000"/>
          </a:bodyPr>
          <a:lstStyle/>
          <a:p>
            <a:r>
              <a:rPr lang="en-US" dirty="0"/>
              <a:t>Example</a:t>
            </a:r>
          </a:p>
        </p:txBody>
      </p:sp>
      <p:sp>
        <p:nvSpPr>
          <p:cNvPr id="7" name="Rectangle 2">
            <a:extLst>
              <a:ext uri="{FF2B5EF4-FFF2-40B4-BE49-F238E27FC236}">
                <a16:creationId xmlns:a16="http://schemas.microsoft.com/office/drawing/2014/main" id="{E828033F-65CE-3AA5-FD49-5E5079B6AFCD}"/>
              </a:ext>
            </a:extLst>
          </p:cNvPr>
          <p:cNvSpPr>
            <a:spLocks noChangeArrowheads="1"/>
          </p:cNvSpPr>
          <p:nvPr/>
        </p:nvSpPr>
        <p:spPr bwMode="auto">
          <a:xfrm>
            <a:off x="457394" y="1456182"/>
            <a:ext cx="1611136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RS"/>
          </a:p>
        </p:txBody>
      </p:sp>
      <p:sp>
        <p:nvSpPr>
          <p:cNvPr id="12" name="Text Placeholder 2">
            <a:extLst>
              <a:ext uri="{FF2B5EF4-FFF2-40B4-BE49-F238E27FC236}">
                <a16:creationId xmlns:a16="http://schemas.microsoft.com/office/drawing/2014/main" id="{1B2BE877-3FB5-E09D-6C0F-8B6C24116263}"/>
              </a:ext>
            </a:extLst>
          </p:cNvPr>
          <p:cNvSpPr txBox="1">
            <a:spLocks/>
          </p:cNvSpPr>
          <p:nvPr/>
        </p:nvSpPr>
        <p:spPr>
          <a:xfrm>
            <a:off x="457200" y="892629"/>
            <a:ext cx="8664304" cy="4250871"/>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100000"/>
              </a:lnSpc>
              <a:spcBef>
                <a:spcPts val="360"/>
              </a:spcBef>
              <a:spcAft>
                <a:spcPts val="0"/>
              </a:spcAft>
              <a:buClr>
                <a:schemeClr val="dk1"/>
              </a:buClr>
              <a:buSzPts val="1800"/>
              <a:buFont typeface="Arial"/>
              <a:buChar char="•"/>
              <a:defRPr sz="3200" b="0" i="0" u="none" strike="noStrike" cap="none">
                <a:solidFill>
                  <a:schemeClr val="dk1"/>
                </a:solidFill>
                <a:latin typeface="Calibri"/>
                <a:ea typeface="Calibri"/>
                <a:cs typeface="Calibri"/>
                <a:sym typeface="Calibri"/>
              </a:defRPr>
            </a:lvl1pPr>
            <a:lvl2pPr marL="914400" marR="0" lvl="1" indent="-342900" algn="l" rtl="0">
              <a:lnSpc>
                <a:spcPct val="100000"/>
              </a:lnSpc>
              <a:spcBef>
                <a:spcPts val="36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r>
              <a:rPr lang="en-US" sz="2400" b="1" dirty="0">
                <a:solidFill>
                  <a:srgbClr val="002060"/>
                </a:solidFill>
              </a:rPr>
              <a:t>What is heard in…</a:t>
            </a:r>
          </a:p>
          <a:p>
            <a:pPr marL="114300" indent="0">
              <a:buNone/>
            </a:pPr>
            <a:endParaRPr lang="en-US" sz="2400" b="1" dirty="0">
              <a:solidFill>
                <a:srgbClr val="002060"/>
              </a:solidFill>
            </a:endParaRPr>
          </a:p>
          <a:p>
            <a:endParaRPr lang="en-US" sz="2400" b="1" dirty="0">
              <a:solidFill>
                <a:srgbClr val="002060"/>
              </a:solidFill>
            </a:endParaRPr>
          </a:p>
        </p:txBody>
      </p:sp>
      <p:graphicFrame>
        <p:nvGraphicFramePr>
          <p:cNvPr id="4" name="Table 3">
            <a:extLst>
              <a:ext uri="{FF2B5EF4-FFF2-40B4-BE49-F238E27FC236}">
                <a16:creationId xmlns:a16="http://schemas.microsoft.com/office/drawing/2014/main" id="{E471A861-A615-4563-00B0-15B9BBB17D67}"/>
              </a:ext>
            </a:extLst>
          </p:cNvPr>
          <p:cNvGraphicFramePr>
            <a:graphicFrameLocks noGrp="1"/>
          </p:cNvGraphicFramePr>
          <p:nvPr>
            <p:extLst>
              <p:ext uri="{D42A27DB-BD31-4B8C-83A1-F6EECF244321}">
                <p14:modId xmlns:p14="http://schemas.microsoft.com/office/powerpoint/2010/main" val="3750302602"/>
              </p:ext>
            </p:extLst>
          </p:nvPr>
        </p:nvGraphicFramePr>
        <p:xfrm>
          <a:off x="979713" y="1484780"/>
          <a:ext cx="7137920" cy="3103202"/>
        </p:xfrm>
        <a:graphic>
          <a:graphicData uri="http://schemas.openxmlformats.org/drawingml/2006/table">
            <a:tbl>
              <a:tblPr bandRow="1">
                <a:tableStyleId>{0660B408-B3CF-4A94-85FC-2B1E0A45F4A2}</a:tableStyleId>
              </a:tblPr>
              <a:tblGrid>
                <a:gridCol w="3562554">
                  <a:extLst>
                    <a:ext uri="{9D8B030D-6E8A-4147-A177-3AD203B41FA5}">
                      <a16:colId xmlns:a16="http://schemas.microsoft.com/office/drawing/2014/main" val="2892326728"/>
                    </a:ext>
                  </a:extLst>
                </a:gridCol>
                <a:gridCol w="3575366">
                  <a:extLst>
                    <a:ext uri="{9D8B030D-6E8A-4147-A177-3AD203B41FA5}">
                      <a16:colId xmlns:a16="http://schemas.microsoft.com/office/drawing/2014/main" val="888037180"/>
                    </a:ext>
                  </a:extLst>
                </a:gridCol>
              </a:tblGrid>
              <a:tr h="383454">
                <a:tc>
                  <a:txBody>
                    <a:bodyPr/>
                    <a:lstStyle/>
                    <a:p>
                      <a:pPr algn="ctr" rtl="0" fontAlgn="ctr">
                        <a:spcBef>
                          <a:spcPts val="0"/>
                        </a:spcBef>
                        <a:spcAft>
                          <a:spcPts val="0"/>
                        </a:spcAft>
                      </a:pPr>
                      <a:r>
                        <a:rPr lang="en-GB" sz="1100" b="0" u="none" strike="noStrike" dirty="0" err="1">
                          <a:solidFill>
                            <a:srgbClr val="FF3399"/>
                          </a:solidFill>
                          <a:effectLst/>
                        </a:rPr>
                        <a:t>Succesfull</a:t>
                      </a:r>
                      <a:r>
                        <a:rPr lang="en-GB" sz="1100" b="0" u="none" strike="noStrike" dirty="0">
                          <a:solidFill>
                            <a:srgbClr val="FF3399"/>
                          </a:solidFill>
                          <a:effectLst/>
                        </a:rPr>
                        <a:t> team</a:t>
                      </a:r>
                      <a:endParaRPr lang="en-GB" sz="900" dirty="0">
                        <a:effectLst/>
                      </a:endParaRPr>
                    </a:p>
                  </a:txBody>
                  <a:tcPr marL="35727" marR="35727" marT="35727" marB="35727" anchor="ctr"/>
                </a:tc>
                <a:tc>
                  <a:txBody>
                    <a:bodyPr/>
                    <a:lstStyle/>
                    <a:p>
                      <a:pPr algn="ctr" rtl="0" fontAlgn="ctr">
                        <a:spcBef>
                          <a:spcPts val="0"/>
                        </a:spcBef>
                        <a:spcAft>
                          <a:spcPts val="0"/>
                        </a:spcAft>
                      </a:pPr>
                      <a:r>
                        <a:rPr lang="en-GB" sz="1100" b="0" u="none" strike="noStrike" dirty="0" err="1">
                          <a:solidFill>
                            <a:srgbClr val="00CCFF"/>
                          </a:solidFill>
                          <a:effectLst/>
                        </a:rPr>
                        <a:t>Unsucessfull</a:t>
                      </a:r>
                      <a:r>
                        <a:rPr lang="en-GB" sz="1100" b="0" u="none" strike="noStrike" dirty="0">
                          <a:solidFill>
                            <a:srgbClr val="00CCFF"/>
                          </a:solidFill>
                          <a:effectLst/>
                        </a:rPr>
                        <a:t> team</a:t>
                      </a:r>
                      <a:endParaRPr lang="en-GB" sz="900" dirty="0">
                        <a:effectLst/>
                      </a:endParaRPr>
                    </a:p>
                  </a:txBody>
                  <a:tcPr marL="35727" marR="35727" marT="35727" marB="35727" anchor="ctr"/>
                </a:tc>
                <a:extLst>
                  <a:ext uri="{0D108BD9-81ED-4DB2-BD59-A6C34878D82A}">
                    <a16:rowId xmlns:a16="http://schemas.microsoft.com/office/drawing/2014/main" val="3737771493"/>
                  </a:ext>
                </a:extLst>
              </a:tr>
              <a:tr h="0">
                <a:tc>
                  <a:txBody>
                    <a:bodyPr/>
                    <a:lstStyle/>
                    <a:p>
                      <a:pPr algn="ctr" rtl="0" fontAlgn="base"/>
                      <a:r>
                        <a:rPr lang="en-GB" sz="1100" b="0" i="0" u="none" strike="noStrike" cap="none" dirty="0">
                          <a:solidFill>
                            <a:schemeClr val="dk1"/>
                          </a:solidFill>
                          <a:effectLst/>
                          <a:latin typeface="+mn-lt"/>
                          <a:ea typeface="+mn-ea"/>
                          <a:cs typeface="+mn-cs"/>
                          <a:sym typeface="Arial"/>
                        </a:rPr>
                        <a:t>Go ahead, we are listening carefully.</a:t>
                      </a:r>
                    </a:p>
                  </a:txBody>
                  <a:tcPr marL="35727" marR="35727" marT="35727" marB="35727" anchor="ct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n-GB" sz="1100" b="0" i="0" u="none" strike="noStrike" cap="none" dirty="0">
                          <a:solidFill>
                            <a:schemeClr val="dk1"/>
                          </a:solidFill>
                          <a:effectLst/>
                          <a:latin typeface="+mn-lt"/>
                          <a:ea typeface="+mn-ea"/>
                          <a:cs typeface="+mn-cs"/>
                          <a:sym typeface="Arial"/>
                        </a:rPr>
                        <a:t>If something goes wrong, remember that I did not agree.</a:t>
                      </a:r>
                    </a:p>
                    <a:p>
                      <a:pPr algn="ctr" rtl="0" fontAlgn="ctr">
                        <a:spcBef>
                          <a:spcPts val="0"/>
                        </a:spcBef>
                        <a:spcAft>
                          <a:spcPts val="0"/>
                        </a:spcAft>
                      </a:pPr>
                      <a:endParaRPr lang="en-GB" sz="700" dirty="0">
                        <a:effectLst/>
                      </a:endParaRPr>
                    </a:p>
                  </a:txBody>
                  <a:tcPr marL="35727" marR="35727" marT="35727" marB="35727" anchor="ctr"/>
                </a:tc>
                <a:extLst>
                  <a:ext uri="{0D108BD9-81ED-4DB2-BD59-A6C34878D82A}">
                    <a16:rowId xmlns:a16="http://schemas.microsoft.com/office/drawing/2014/main" val="1158657303"/>
                  </a:ext>
                </a:extLst>
              </a:tr>
              <a:tr h="568996">
                <a:tc>
                  <a:txBody>
                    <a:bodyPr/>
                    <a:lstStyle/>
                    <a:p>
                      <a:pPr algn="ctr" rtl="0" fontAlgn="base"/>
                      <a:r>
                        <a:rPr lang="en-GB" sz="1100" b="0" i="0" u="none" strike="noStrike" cap="none" dirty="0">
                          <a:solidFill>
                            <a:schemeClr val="dk1"/>
                          </a:solidFill>
                          <a:effectLst/>
                          <a:latin typeface="+mn-lt"/>
                          <a:ea typeface="+mn-ea"/>
                          <a:cs typeface="+mn-cs"/>
                          <a:sym typeface="Arial"/>
                        </a:rPr>
                        <a:t>Let everyone say what they think about this suggestion.</a:t>
                      </a:r>
                    </a:p>
                  </a:txBody>
                  <a:tcPr marL="35727" marR="35727" marT="35727" marB="35727" anchor="ctr"/>
                </a:tc>
                <a:tc>
                  <a:txBody>
                    <a:bodyPr/>
                    <a:lstStyle/>
                    <a:p>
                      <a:pPr algn="ctr" rtl="0" fontAlgn="base"/>
                      <a:r>
                        <a:rPr lang="en-GB" sz="1100" b="0" i="0" u="none" strike="noStrike" cap="none" dirty="0">
                          <a:solidFill>
                            <a:schemeClr val="dk1"/>
                          </a:solidFill>
                          <a:effectLst/>
                          <a:latin typeface="+mn-lt"/>
                          <a:ea typeface="+mn-ea"/>
                          <a:cs typeface="+mn-cs"/>
                          <a:sym typeface="Arial"/>
                        </a:rPr>
                        <a:t>You always fumble when you speak, so you’d better keep quiet.</a:t>
                      </a:r>
                    </a:p>
                    <a:p>
                      <a:pPr algn="ctr" rtl="0" fontAlgn="ctr">
                        <a:spcBef>
                          <a:spcPts val="0"/>
                        </a:spcBef>
                        <a:spcAft>
                          <a:spcPts val="0"/>
                        </a:spcAft>
                      </a:pPr>
                      <a:endParaRPr lang="en-GB" sz="1100" dirty="0">
                        <a:effectLst/>
                      </a:endParaRPr>
                    </a:p>
                  </a:txBody>
                  <a:tcPr marL="35727" marR="35727" marT="35727" marB="35727" anchor="ctr"/>
                </a:tc>
                <a:extLst>
                  <a:ext uri="{0D108BD9-81ED-4DB2-BD59-A6C34878D82A}">
                    <a16:rowId xmlns:a16="http://schemas.microsoft.com/office/drawing/2014/main" val="2120204686"/>
                  </a:ext>
                </a:extLst>
              </a:tr>
              <a:tr h="543877">
                <a:tc>
                  <a:txBody>
                    <a:bodyPr/>
                    <a:lstStyle/>
                    <a:p>
                      <a:pPr algn="ctr" rtl="0" fontAlgn="base"/>
                      <a:r>
                        <a:rPr lang="en-GB" sz="1100" b="0" i="0" u="none" strike="noStrike" cap="none" dirty="0">
                          <a:solidFill>
                            <a:schemeClr val="dk1"/>
                          </a:solidFill>
                          <a:effectLst/>
                          <a:latin typeface="+mn-lt"/>
                          <a:ea typeface="+mn-ea"/>
                          <a:cs typeface="+mn-cs"/>
                          <a:sym typeface="Arial"/>
                        </a:rPr>
                        <a:t>I love you dearly, but I wouldn’t do it like that.</a:t>
                      </a:r>
                    </a:p>
                  </a:txBody>
                  <a:tcPr marL="35727" marR="35727" marT="35727" marB="35727" anchor="ct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n-GB" sz="1100" b="0" i="0" u="none" strike="noStrike" cap="none" dirty="0">
                          <a:solidFill>
                            <a:schemeClr val="dk1"/>
                          </a:solidFill>
                          <a:effectLst/>
                          <a:latin typeface="+mn-lt"/>
                          <a:ea typeface="+mn-ea"/>
                          <a:cs typeface="+mn-cs"/>
                          <a:sym typeface="Arial"/>
                        </a:rPr>
                        <a:t>Let’s not dwell on it; just write down the first thing we come up with.</a:t>
                      </a:r>
                    </a:p>
                    <a:p>
                      <a:pPr algn="ctr" rtl="0" fontAlgn="ctr">
                        <a:spcBef>
                          <a:spcPts val="0"/>
                        </a:spcBef>
                        <a:spcAft>
                          <a:spcPts val="0"/>
                        </a:spcAft>
                      </a:pPr>
                      <a:endParaRPr lang="en-GB" sz="700" dirty="0">
                        <a:effectLst/>
                      </a:endParaRPr>
                    </a:p>
                  </a:txBody>
                  <a:tcPr marL="35727" marR="35727" marT="35727" marB="35727" anchor="ctr"/>
                </a:tc>
                <a:extLst>
                  <a:ext uri="{0D108BD9-81ED-4DB2-BD59-A6C34878D82A}">
                    <a16:rowId xmlns:a16="http://schemas.microsoft.com/office/drawing/2014/main" val="2627170817"/>
                  </a:ext>
                </a:extLst>
              </a:tr>
              <a:tr h="487975">
                <a:tc>
                  <a:txBody>
                    <a:bodyPr/>
                    <a:lstStyle/>
                    <a:p>
                      <a:pPr algn="ctr" rtl="0" fontAlgn="ctr">
                        <a:spcBef>
                          <a:spcPts val="0"/>
                        </a:spcBef>
                        <a:spcAft>
                          <a:spcPts val="0"/>
                        </a:spcAft>
                      </a:pPr>
                      <a:r>
                        <a:rPr lang="en-GB" sz="1100" b="0" i="0" u="none" strike="noStrike" cap="none" dirty="0">
                          <a:solidFill>
                            <a:schemeClr val="dk1"/>
                          </a:solidFill>
                          <a:effectLst/>
                          <a:latin typeface="+mn-lt"/>
                          <a:ea typeface="+mn-ea"/>
                          <a:cs typeface="+mn-cs"/>
                          <a:sym typeface="Arial"/>
                        </a:rPr>
                        <a:t>What do you think? You are good at this.</a:t>
                      </a:r>
                      <a:endParaRPr lang="en-GB" sz="700" dirty="0">
                        <a:effectLst/>
                      </a:endParaRPr>
                    </a:p>
                  </a:txBody>
                  <a:tcPr marL="35727" marR="35727" marT="35727" marB="35727" anchor="ctr"/>
                </a:tc>
                <a:tc>
                  <a:txBody>
                    <a:bodyPr/>
                    <a:lstStyle/>
                    <a:p>
                      <a:pPr algn="ctr" rtl="0" fontAlgn="ctr">
                        <a:spcBef>
                          <a:spcPts val="0"/>
                        </a:spcBef>
                        <a:spcAft>
                          <a:spcPts val="0"/>
                        </a:spcAft>
                      </a:pPr>
                      <a:r>
                        <a:rPr lang="en-GB" sz="1100" b="0" i="0" u="none" strike="noStrike" cap="none" dirty="0">
                          <a:solidFill>
                            <a:schemeClr val="dk1"/>
                          </a:solidFill>
                          <a:effectLst/>
                          <a:latin typeface="+mn-lt"/>
                          <a:ea typeface="+mn-ea"/>
                          <a:cs typeface="+mn-cs"/>
                          <a:sym typeface="Arial"/>
                        </a:rPr>
                        <a:t>We have a plan and we should stick to it at all costs.</a:t>
                      </a:r>
                      <a:endParaRPr lang="en-GB" sz="800" dirty="0"/>
                    </a:p>
                  </a:txBody>
                  <a:tcPr marL="35727" marR="35727" marT="35727" marB="35727" anchor="ctr"/>
                </a:tc>
                <a:extLst>
                  <a:ext uri="{0D108BD9-81ED-4DB2-BD59-A6C34878D82A}">
                    <a16:rowId xmlns:a16="http://schemas.microsoft.com/office/drawing/2014/main" val="2963727511"/>
                  </a:ext>
                </a:extLst>
              </a:tr>
              <a:tr h="221516">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n-GB" sz="1100" b="0" i="0" u="none" strike="noStrike" cap="none" dirty="0">
                          <a:solidFill>
                            <a:schemeClr val="dk1"/>
                          </a:solidFill>
                          <a:effectLst/>
                          <a:latin typeface="+mn-lt"/>
                          <a:ea typeface="+mn-ea"/>
                          <a:cs typeface="+mn-cs"/>
                          <a:sym typeface="Arial"/>
                        </a:rPr>
                        <a:t>Do we all agree with this solution?</a:t>
                      </a:r>
                    </a:p>
                    <a:p>
                      <a:pPr algn="ctr" rtl="0" fontAlgn="ctr">
                        <a:spcBef>
                          <a:spcPts val="0"/>
                        </a:spcBef>
                        <a:spcAft>
                          <a:spcPts val="0"/>
                        </a:spcAft>
                      </a:pPr>
                      <a:endParaRPr lang="en-GB" sz="700" dirty="0">
                        <a:effectLst/>
                      </a:endParaRPr>
                    </a:p>
                  </a:txBody>
                  <a:tcPr marL="35727" marR="35727" marT="35727" marB="35727" anchor="ct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n-GB" sz="1100" b="0" i="0" u="none" strike="noStrike" cap="none" dirty="0">
                          <a:solidFill>
                            <a:schemeClr val="dk1"/>
                          </a:solidFill>
                          <a:effectLst/>
                          <a:latin typeface="+mn-lt"/>
                          <a:ea typeface="+mn-ea"/>
                          <a:cs typeface="+mn-cs"/>
                          <a:sym typeface="Arial"/>
                        </a:rPr>
                        <a:t>Wait, let me show you what I’ve found on TikTok.</a:t>
                      </a:r>
                    </a:p>
                    <a:p>
                      <a:pPr algn="ctr" rtl="0" fontAlgn="ctr">
                        <a:spcBef>
                          <a:spcPts val="0"/>
                        </a:spcBef>
                        <a:spcAft>
                          <a:spcPts val="0"/>
                        </a:spcAft>
                      </a:pPr>
                      <a:endParaRPr lang="en-GB" sz="800" dirty="0"/>
                    </a:p>
                  </a:txBody>
                  <a:tcPr marL="35727" marR="35727" marT="35727" marB="35727" anchor="ctr"/>
                </a:tc>
                <a:extLst>
                  <a:ext uri="{0D108BD9-81ED-4DB2-BD59-A6C34878D82A}">
                    <a16:rowId xmlns:a16="http://schemas.microsoft.com/office/drawing/2014/main" val="772309404"/>
                  </a:ext>
                </a:extLst>
              </a:tr>
              <a:tr h="221516">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n-GB" sz="1100" b="0" i="0" u="none" strike="noStrike" cap="none" dirty="0">
                          <a:solidFill>
                            <a:schemeClr val="dk1"/>
                          </a:solidFill>
                          <a:effectLst/>
                          <a:latin typeface="+mn-lt"/>
                          <a:ea typeface="+mn-ea"/>
                          <a:cs typeface="+mn-cs"/>
                          <a:sym typeface="Arial"/>
                        </a:rPr>
                        <a:t>Wait, this decision is not ok with everyone.</a:t>
                      </a:r>
                    </a:p>
                    <a:p>
                      <a:pPr algn="ctr" rtl="0" fontAlgn="ctr">
                        <a:spcBef>
                          <a:spcPts val="0"/>
                        </a:spcBef>
                        <a:spcAft>
                          <a:spcPts val="0"/>
                        </a:spcAft>
                      </a:pPr>
                      <a:endParaRPr lang="en-GB" sz="1100" dirty="0">
                        <a:effectLst/>
                      </a:endParaRPr>
                    </a:p>
                  </a:txBody>
                  <a:tcPr marL="35727" marR="35727" marT="35727" marB="35727" anchor="ct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n-GB" sz="1100" b="0" i="0" u="none" strike="noStrike" cap="none" dirty="0">
                          <a:solidFill>
                            <a:schemeClr val="dk1"/>
                          </a:solidFill>
                          <a:effectLst/>
                          <a:latin typeface="+mn-lt"/>
                          <a:ea typeface="+mn-ea"/>
                          <a:cs typeface="+mn-cs"/>
                          <a:sym typeface="Arial"/>
                        </a:rPr>
                        <a:t>If you’re my friend, you’ll agree with me.</a:t>
                      </a:r>
                    </a:p>
                    <a:p>
                      <a:pPr algn="ctr" rtl="0" fontAlgn="ctr">
                        <a:spcBef>
                          <a:spcPts val="0"/>
                        </a:spcBef>
                        <a:spcAft>
                          <a:spcPts val="0"/>
                        </a:spcAft>
                      </a:pPr>
                      <a:endParaRPr lang="en-GB" sz="1100" dirty="0"/>
                    </a:p>
                  </a:txBody>
                  <a:tcPr marL="35727" marR="35727" marT="35727" marB="35727" anchor="ctr"/>
                </a:tc>
                <a:extLst>
                  <a:ext uri="{0D108BD9-81ED-4DB2-BD59-A6C34878D82A}">
                    <a16:rowId xmlns:a16="http://schemas.microsoft.com/office/drawing/2014/main" val="2417698462"/>
                  </a:ext>
                </a:extLst>
              </a:tr>
            </a:tbl>
          </a:graphicData>
        </a:graphic>
      </p:graphicFrame>
    </p:spTree>
    <p:extLst>
      <p:ext uri="{BB962C8B-B14F-4D97-AF65-F5344CB8AC3E}">
        <p14:creationId xmlns:p14="http://schemas.microsoft.com/office/powerpoint/2010/main" val="3705101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2134e216325_0_15"/>
          <p:cNvSpPr txBox="1">
            <a:spLocks noGrp="1"/>
          </p:cNvSpPr>
          <p:nvPr>
            <p:ph type="title"/>
          </p:nvPr>
        </p:nvSpPr>
        <p:spPr>
          <a:xfrm>
            <a:off x="457200" y="154484"/>
            <a:ext cx="8229600" cy="6432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dk1"/>
              </a:buClr>
              <a:buSzPct val="100000"/>
              <a:buFont typeface="Calibri"/>
              <a:buNone/>
            </a:pPr>
            <a:endParaRPr/>
          </a:p>
        </p:txBody>
      </p:sp>
      <p:graphicFrame>
        <p:nvGraphicFramePr>
          <p:cNvPr id="156" name="Google Shape;156;g2134e216325_0_15"/>
          <p:cNvGraphicFramePr/>
          <p:nvPr/>
        </p:nvGraphicFramePr>
        <p:xfrm>
          <a:off x="0" y="0"/>
          <a:ext cx="9144000" cy="5143500"/>
        </p:xfrm>
        <a:graphic>
          <a:graphicData uri="http://schemas.openxmlformats.org/drawingml/2006/table">
            <a:tbl>
              <a:tblPr firstRow="1" bandRow="1">
                <a:noFill/>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857250">
                <a:tc>
                  <a:txBody>
                    <a:bodyPr/>
                    <a:lstStyle/>
                    <a:p>
                      <a:pPr marL="0" marR="0" lvl="0" indent="0" algn="ctr" rtl="0">
                        <a:lnSpc>
                          <a:spcPct val="100000"/>
                        </a:lnSpc>
                        <a:spcBef>
                          <a:spcPts val="0"/>
                        </a:spcBef>
                        <a:spcAft>
                          <a:spcPts val="0"/>
                        </a:spcAft>
                        <a:buClr>
                          <a:srgbClr val="000000"/>
                        </a:buClr>
                        <a:buSzPts val="1400"/>
                        <a:buFont typeface="Arial"/>
                        <a:buNone/>
                      </a:pPr>
                      <a:r>
                        <a:rPr lang="en-US" sz="1400" b="0" u="none" strike="noStrike" cap="none" dirty="0"/>
                        <a:t>CAR</a:t>
                      </a:r>
                      <a:endParaRPr sz="1400" b="0" u="none" strike="noStrike" cap="none" dirty="0"/>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0" u="none" strike="noStrike" cap="none" dirty="0"/>
                        <a:t>LOTTERY</a:t>
                      </a:r>
                      <a:endParaRPr sz="1400" b="0" u="none" strike="noStrike" cap="none" dirty="0"/>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0" u="none" strike="noStrike" cap="none" dirty="0"/>
                        <a:t>BEHAVIOR</a:t>
                      </a:r>
                      <a:endParaRPr sz="1400" b="0" u="none" strike="noStrike" cap="none" dirty="0"/>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0" u="none" strike="noStrike" cap="none" dirty="0"/>
                        <a:t>NEWTON</a:t>
                      </a:r>
                      <a:endParaRPr sz="1400" b="0" u="none" strike="noStrike" cap="none" dirty="0"/>
                    </a:p>
                  </a:txBody>
                  <a:tcPr marL="91450" marR="91450" marT="34300" marB="34300" anchor="ctr"/>
                </a:tc>
                <a:extLst>
                  <a:ext uri="{0D108BD9-81ED-4DB2-BD59-A6C34878D82A}">
                    <a16:rowId xmlns:a16="http://schemas.microsoft.com/office/drawing/2014/main" val="10000"/>
                  </a:ext>
                </a:extLst>
              </a:tr>
              <a:tr h="8572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t>CROSSROADS</a:t>
                      </a:r>
                      <a:endParaRPr sz="1400" u="none" strike="noStrike" cap="none" dirty="0"/>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t>JAMP ROPE</a:t>
                      </a:r>
                      <a:endParaRPr sz="1400" u="none" strike="noStrike" cap="none" dirty="0"/>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t>MANNERS</a:t>
                      </a:r>
                      <a:endParaRPr sz="1400" u="none" strike="noStrike" cap="none" dirty="0"/>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t>COURT</a:t>
                      </a:r>
                      <a:endParaRPr sz="1400" u="none" strike="noStrike" cap="none" dirty="0"/>
                    </a:p>
                  </a:txBody>
                  <a:tcPr marL="91450" marR="91450" marT="34300" marB="34300" anchor="ctr"/>
                </a:tc>
                <a:extLst>
                  <a:ext uri="{0D108BD9-81ED-4DB2-BD59-A6C34878D82A}">
                    <a16:rowId xmlns:a16="http://schemas.microsoft.com/office/drawing/2014/main" val="10001"/>
                  </a:ext>
                </a:extLst>
              </a:tr>
              <a:tr h="8572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t>SIGNS</a:t>
                      </a:r>
                      <a:endParaRPr sz="1400" u="none" strike="noStrike" cap="none" dirty="0"/>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t>MONOPOLY</a:t>
                      </a:r>
                      <a:endParaRPr sz="1400" u="none" strike="noStrike" cap="none" dirty="0"/>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t>RESTAURANT</a:t>
                      </a:r>
                      <a:endParaRPr sz="1400" u="none" strike="noStrike" cap="none" dirty="0"/>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t>ATTORNEY</a:t>
                      </a:r>
                      <a:endParaRPr sz="1400" u="none" strike="noStrike" cap="none" dirty="0"/>
                    </a:p>
                  </a:txBody>
                  <a:tcPr marL="91450" marR="91450" marT="34300" marB="34300" anchor="ctr"/>
                </a:tc>
                <a:extLst>
                  <a:ext uri="{0D108BD9-81ED-4DB2-BD59-A6C34878D82A}">
                    <a16:rowId xmlns:a16="http://schemas.microsoft.com/office/drawing/2014/main" val="10002"/>
                  </a:ext>
                </a:extLst>
              </a:tr>
              <a:tr h="8572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t>STOPLIGHT</a:t>
                      </a:r>
                      <a:endParaRPr sz="1400" u="none" strike="noStrike" cap="none" dirty="0"/>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VIDEO</a:t>
                      </a:r>
                      <a:endParaRPr sz="1400" u="none" strike="noStrike" cap="none"/>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t>DECORUM</a:t>
                      </a:r>
                      <a:endParaRPr sz="1400" u="none" strike="noStrike" cap="none" dirty="0"/>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t>ARTICLE</a:t>
                      </a:r>
                      <a:endParaRPr sz="1400" u="none" strike="noStrike" cap="none" dirty="0"/>
                    </a:p>
                  </a:txBody>
                  <a:tcPr marL="91450" marR="91450" marT="34300" marB="34300" anchor="ctr"/>
                </a:tc>
                <a:extLst>
                  <a:ext uri="{0D108BD9-81ED-4DB2-BD59-A6C34878D82A}">
                    <a16:rowId xmlns:a16="http://schemas.microsoft.com/office/drawing/2014/main" val="10003"/>
                  </a:ext>
                </a:extLst>
              </a:tr>
              <a:tr h="857250">
                <a:tc>
                  <a:txBody>
                    <a:bodyPr/>
                    <a:lstStyle/>
                    <a:p>
                      <a:pPr marL="0" marR="0" lvl="0" indent="0" algn="ctr" rtl="0">
                        <a:lnSpc>
                          <a:spcPct val="100000"/>
                        </a:lnSpc>
                        <a:spcBef>
                          <a:spcPts val="0"/>
                        </a:spcBef>
                        <a:spcAft>
                          <a:spcPts val="0"/>
                        </a:spcAft>
                        <a:buClr>
                          <a:srgbClr val="000000"/>
                        </a:buClr>
                        <a:buSzPts val="2400"/>
                        <a:buFont typeface="Arial"/>
                        <a:buNone/>
                      </a:pPr>
                      <a:r>
                        <a:rPr lang="en-US" sz="2400" b="1" u="none" strike="noStrike" cap="none" dirty="0">
                          <a:solidFill>
                            <a:schemeClr val="accent2"/>
                          </a:solidFill>
                        </a:rPr>
                        <a:t>TRAFFIC</a:t>
                      </a:r>
                      <a:endParaRPr sz="2400" b="1" u="none" strike="noStrike" cap="none" dirty="0">
                        <a:solidFill>
                          <a:schemeClr val="accent2"/>
                        </a:solidFill>
                      </a:endParaRPr>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b="1" u="none" strike="noStrike" cap="none" dirty="0">
                          <a:solidFill>
                            <a:schemeClr val="accent2"/>
                          </a:solidFill>
                        </a:rPr>
                        <a:t>GAME</a:t>
                      </a:r>
                      <a:endParaRPr sz="2400" b="1" u="none" strike="noStrike" cap="none" dirty="0">
                        <a:solidFill>
                          <a:schemeClr val="accent2"/>
                        </a:solidFill>
                      </a:endParaRPr>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b="1" u="none" strike="noStrike" cap="none" dirty="0">
                          <a:solidFill>
                            <a:schemeClr val="accent2"/>
                          </a:solidFill>
                        </a:rPr>
                        <a:t>ETIQUETTE</a:t>
                      </a:r>
                      <a:endParaRPr sz="2400" b="1" u="none" strike="noStrike" cap="none" dirty="0">
                        <a:solidFill>
                          <a:schemeClr val="accent2"/>
                        </a:solidFill>
                      </a:endParaRPr>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b="1" u="none" strike="noStrike" cap="none" dirty="0">
                          <a:solidFill>
                            <a:schemeClr val="accent2"/>
                          </a:solidFill>
                        </a:rPr>
                        <a:t>LAW</a:t>
                      </a:r>
                      <a:endParaRPr sz="2400" b="1" u="none" strike="noStrike" cap="none" dirty="0">
                        <a:solidFill>
                          <a:schemeClr val="accent2"/>
                        </a:solidFill>
                      </a:endParaRPr>
                    </a:p>
                  </a:txBody>
                  <a:tcPr marL="91450" marR="91450" marT="34300" marB="34300" anchor="ctr"/>
                </a:tc>
                <a:extLst>
                  <a:ext uri="{0D108BD9-81ED-4DB2-BD59-A6C34878D82A}">
                    <a16:rowId xmlns:a16="http://schemas.microsoft.com/office/drawing/2014/main" val="10004"/>
                  </a:ext>
                </a:extLst>
              </a:tr>
              <a:tr h="857250">
                <a:tc gridSpan="4">
                  <a:txBody>
                    <a:bodyPr/>
                    <a:lstStyle/>
                    <a:p>
                      <a:pPr marL="0" marR="0" lvl="0" indent="0" algn="ctr" rtl="0">
                        <a:lnSpc>
                          <a:spcPct val="100000"/>
                        </a:lnSpc>
                        <a:spcBef>
                          <a:spcPts val="0"/>
                        </a:spcBef>
                        <a:spcAft>
                          <a:spcPts val="0"/>
                        </a:spcAft>
                        <a:buClr>
                          <a:srgbClr val="000000"/>
                        </a:buClr>
                        <a:buSzPts val="4500"/>
                        <a:buFont typeface="Arial"/>
                        <a:buNone/>
                      </a:pPr>
                      <a:r>
                        <a:rPr lang="en-US" sz="4500" b="1" u="none" strike="noStrike" cap="none" dirty="0"/>
                        <a:t>RULES</a:t>
                      </a:r>
                      <a:endParaRPr sz="4500" b="1" u="none" strike="noStrike" cap="none" dirty="0"/>
                    </a:p>
                  </a:txBody>
                  <a:tcPr marL="91450" marR="91450" marT="34300" marB="3430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bl>
          </a:graphicData>
        </a:graphic>
      </p:graphicFrame>
      <p:sp>
        <p:nvSpPr>
          <p:cNvPr id="157" name="Google Shape;157;g2134e216325_0_15"/>
          <p:cNvSpPr/>
          <p:nvPr/>
        </p:nvSpPr>
        <p:spPr>
          <a:xfrm>
            <a:off x="18301" y="219"/>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A1</a:t>
            </a:r>
            <a:endParaRPr sz="1800" b="0" i="0" u="none" strike="noStrike" cap="none">
              <a:solidFill>
                <a:schemeClr val="lt1"/>
              </a:solidFill>
              <a:latin typeface="Calibri"/>
              <a:ea typeface="Calibri"/>
              <a:cs typeface="Calibri"/>
              <a:sym typeface="Calibri"/>
            </a:endParaRPr>
          </a:p>
        </p:txBody>
      </p:sp>
      <p:sp>
        <p:nvSpPr>
          <p:cNvPr id="158" name="Google Shape;158;g2134e216325_0_15"/>
          <p:cNvSpPr/>
          <p:nvPr/>
        </p:nvSpPr>
        <p:spPr>
          <a:xfrm>
            <a:off x="2295963" y="-7951"/>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B1</a:t>
            </a:r>
            <a:endParaRPr sz="1800" b="0" i="0" u="none" strike="noStrike" cap="none">
              <a:solidFill>
                <a:schemeClr val="lt1"/>
              </a:solidFill>
              <a:latin typeface="Calibri"/>
              <a:ea typeface="Calibri"/>
              <a:cs typeface="Calibri"/>
              <a:sym typeface="Calibri"/>
            </a:endParaRPr>
          </a:p>
        </p:txBody>
      </p:sp>
      <p:sp>
        <p:nvSpPr>
          <p:cNvPr id="159" name="Google Shape;159;g2134e216325_0_15"/>
          <p:cNvSpPr/>
          <p:nvPr/>
        </p:nvSpPr>
        <p:spPr>
          <a:xfrm>
            <a:off x="4572000" y="-16419"/>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C1</a:t>
            </a:r>
            <a:endParaRPr sz="1800" b="0" i="0" u="none" strike="noStrike" cap="none">
              <a:solidFill>
                <a:schemeClr val="lt1"/>
              </a:solidFill>
              <a:latin typeface="Calibri"/>
              <a:ea typeface="Calibri"/>
              <a:cs typeface="Calibri"/>
              <a:sym typeface="Calibri"/>
            </a:endParaRPr>
          </a:p>
        </p:txBody>
      </p:sp>
      <p:sp>
        <p:nvSpPr>
          <p:cNvPr id="160" name="Google Shape;160;g2134e216325_0_15"/>
          <p:cNvSpPr/>
          <p:nvPr/>
        </p:nvSpPr>
        <p:spPr>
          <a:xfrm>
            <a:off x="6857999" y="-8996"/>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D1</a:t>
            </a:r>
            <a:endParaRPr sz="1800" b="0" i="0" u="none" strike="noStrike" cap="none">
              <a:solidFill>
                <a:schemeClr val="lt1"/>
              </a:solidFill>
              <a:latin typeface="Calibri"/>
              <a:ea typeface="Calibri"/>
              <a:cs typeface="Calibri"/>
              <a:sym typeface="Calibri"/>
            </a:endParaRPr>
          </a:p>
        </p:txBody>
      </p:sp>
      <p:sp>
        <p:nvSpPr>
          <p:cNvPr id="161" name="Google Shape;161;g2134e216325_0_15"/>
          <p:cNvSpPr/>
          <p:nvPr/>
        </p:nvSpPr>
        <p:spPr>
          <a:xfrm>
            <a:off x="11044" y="846021"/>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lt1"/>
                </a:solidFill>
                <a:latin typeface="Calibri"/>
                <a:ea typeface="Calibri"/>
                <a:cs typeface="Calibri"/>
                <a:sym typeface="Calibri"/>
              </a:rPr>
              <a:t>A2</a:t>
            </a:r>
            <a:endParaRPr sz="1800" b="0" i="0" u="none" strike="noStrike" cap="none" dirty="0">
              <a:solidFill>
                <a:schemeClr val="lt1"/>
              </a:solidFill>
              <a:latin typeface="Calibri"/>
              <a:ea typeface="Calibri"/>
              <a:cs typeface="Calibri"/>
              <a:sym typeface="Calibri"/>
            </a:endParaRPr>
          </a:p>
        </p:txBody>
      </p:sp>
      <p:sp>
        <p:nvSpPr>
          <p:cNvPr id="162" name="Google Shape;162;g2134e216325_0_15"/>
          <p:cNvSpPr/>
          <p:nvPr/>
        </p:nvSpPr>
        <p:spPr>
          <a:xfrm>
            <a:off x="2285403" y="843299"/>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B2</a:t>
            </a:r>
            <a:endParaRPr sz="1800" b="0" i="0" u="none" strike="noStrike" cap="none">
              <a:solidFill>
                <a:schemeClr val="lt1"/>
              </a:solidFill>
              <a:latin typeface="Calibri"/>
              <a:ea typeface="Calibri"/>
              <a:cs typeface="Calibri"/>
              <a:sym typeface="Calibri"/>
            </a:endParaRPr>
          </a:p>
        </p:txBody>
      </p:sp>
      <p:sp>
        <p:nvSpPr>
          <p:cNvPr id="163" name="Google Shape;163;g2134e216325_0_15"/>
          <p:cNvSpPr/>
          <p:nvPr/>
        </p:nvSpPr>
        <p:spPr>
          <a:xfrm>
            <a:off x="4566421" y="835132"/>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C2</a:t>
            </a:r>
            <a:endParaRPr sz="1800" b="0" i="0" u="none" strike="noStrike" cap="none">
              <a:solidFill>
                <a:schemeClr val="lt1"/>
              </a:solidFill>
              <a:latin typeface="Calibri"/>
              <a:ea typeface="Calibri"/>
              <a:cs typeface="Calibri"/>
              <a:sym typeface="Calibri"/>
            </a:endParaRPr>
          </a:p>
        </p:txBody>
      </p:sp>
      <p:sp>
        <p:nvSpPr>
          <p:cNvPr id="164" name="Google Shape;164;g2134e216325_0_15"/>
          <p:cNvSpPr/>
          <p:nvPr/>
        </p:nvSpPr>
        <p:spPr>
          <a:xfrm>
            <a:off x="6842458" y="822054"/>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D2</a:t>
            </a:r>
            <a:endParaRPr sz="1800" b="0" i="0" u="none" strike="noStrike" cap="none">
              <a:solidFill>
                <a:schemeClr val="lt1"/>
              </a:solidFill>
              <a:latin typeface="Calibri"/>
              <a:ea typeface="Calibri"/>
              <a:cs typeface="Calibri"/>
              <a:sym typeface="Calibri"/>
            </a:endParaRPr>
          </a:p>
        </p:txBody>
      </p:sp>
      <p:sp>
        <p:nvSpPr>
          <p:cNvPr id="165" name="Google Shape;165;g2134e216325_0_15"/>
          <p:cNvSpPr/>
          <p:nvPr/>
        </p:nvSpPr>
        <p:spPr>
          <a:xfrm>
            <a:off x="18301" y="1707914"/>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A3</a:t>
            </a:r>
            <a:endParaRPr sz="1800" b="0" i="0" u="none" strike="noStrike" cap="none">
              <a:solidFill>
                <a:schemeClr val="lt1"/>
              </a:solidFill>
              <a:latin typeface="Calibri"/>
              <a:ea typeface="Calibri"/>
              <a:cs typeface="Calibri"/>
              <a:sym typeface="Calibri"/>
            </a:endParaRPr>
          </a:p>
        </p:txBody>
      </p:sp>
      <p:sp>
        <p:nvSpPr>
          <p:cNvPr id="166" name="Google Shape;166;g2134e216325_0_15"/>
          <p:cNvSpPr/>
          <p:nvPr/>
        </p:nvSpPr>
        <p:spPr>
          <a:xfrm>
            <a:off x="2278744" y="1701868"/>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B3</a:t>
            </a:r>
            <a:endParaRPr sz="1800" b="0" i="0" u="none" strike="noStrike" cap="none">
              <a:solidFill>
                <a:schemeClr val="lt1"/>
              </a:solidFill>
              <a:latin typeface="Calibri"/>
              <a:ea typeface="Calibri"/>
              <a:cs typeface="Calibri"/>
              <a:sym typeface="Calibri"/>
            </a:endParaRPr>
          </a:p>
        </p:txBody>
      </p:sp>
      <p:sp>
        <p:nvSpPr>
          <p:cNvPr id="167" name="Google Shape;167;g2134e216325_0_15"/>
          <p:cNvSpPr/>
          <p:nvPr/>
        </p:nvSpPr>
        <p:spPr>
          <a:xfrm>
            <a:off x="4572000" y="1695151"/>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C3</a:t>
            </a:r>
            <a:endParaRPr sz="1800" b="0" i="0" u="none" strike="noStrike" cap="none">
              <a:solidFill>
                <a:schemeClr val="lt1"/>
              </a:solidFill>
              <a:latin typeface="Calibri"/>
              <a:ea typeface="Calibri"/>
              <a:cs typeface="Calibri"/>
              <a:sym typeface="Calibri"/>
            </a:endParaRPr>
          </a:p>
        </p:txBody>
      </p:sp>
      <p:sp>
        <p:nvSpPr>
          <p:cNvPr id="168" name="Google Shape;168;g2134e216325_0_15"/>
          <p:cNvSpPr/>
          <p:nvPr/>
        </p:nvSpPr>
        <p:spPr>
          <a:xfrm>
            <a:off x="6833523" y="1688666"/>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D3</a:t>
            </a:r>
            <a:endParaRPr sz="1800" b="0" i="0" u="none" strike="noStrike" cap="none">
              <a:solidFill>
                <a:schemeClr val="lt1"/>
              </a:solidFill>
              <a:latin typeface="Calibri"/>
              <a:ea typeface="Calibri"/>
              <a:cs typeface="Calibri"/>
              <a:sym typeface="Calibri"/>
            </a:endParaRPr>
          </a:p>
        </p:txBody>
      </p:sp>
      <p:sp>
        <p:nvSpPr>
          <p:cNvPr id="169" name="Google Shape;169;g2134e216325_0_15"/>
          <p:cNvSpPr/>
          <p:nvPr/>
        </p:nvSpPr>
        <p:spPr>
          <a:xfrm>
            <a:off x="18301" y="2566483"/>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A4</a:t>
            </a:r>
            <a:endParaRPr sz="1800" b="0" i="0" u="none" strike="noStrike" cap="none">
              <a:solidFill>
                <a:schemeClr val="lt1"/>
              </a:solidFill>
              <a:latin typeface="Calibri"/>
              <a:ea typeface="Calibri"/>
              <a:cs typeface="Calibri"/>
              <a:sym typeface="Calibri"/>
            </a:endParaRPr>
          </a:p>
        </p:txBody>
      </p:sp>
      <p:sp>
        <p:nvSpPr>
          <p:cNvPr id="170" name="Google Shape;170;g2134e216325_0_15"/>
          <p:cNvSpPr/>
          <p:nvPr/>
        </p:nvSpPr>
        <p:spPr>
          <a:xfrm>
            <a:off x="2297548" y="2548792"/>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B4</a:t>
            </a:r>
            <a:endParaRPr sz="1800" b="0" i="0" u="none" strike="noStrike" cap="none">
              <a:solidFill>
                <a:schemeClr val="lt1"/>
              </a:solidFill>
              <a:latin typeface="Calibri"/>
              <a:ea typeface="Calibri"/>
              <a:cs typeface="Calibri"/>
              <a:sym typeface="Calibri"/>
            </a:endParaRPr>
          </a:p>
        </p:txBody>
      </p:sp>
      <p:sp>
        <p:nvSpPr>
          <p:cNvPr id="171" name="Google Shape;171;g2134e216325_0_15"/>
          <p:cNvSpPr/>
          <p:nvPr/>
        </p:nvSpPr>
        <p:spPr>
          <a:xfrm>
            <a:off x="4572000" y="2553554"/>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C4</a:t>
            </a:r>
            <a:endParaRPr sz="1800" b="0" i="0" u="none" strike="noStrike" cap="none">
              <a:solidFill>
                <a:schemeClr val="lt1"/>
              </a:solidFill>
              <a:latin typeface="Calibri"/>
              <a:ea typeface="Calibri"/>
              <a:cs typeface="Calibri"/>
              <a:sym typeface="Calibri"/>
            </a:endParaRPr>
          </a:p>
        </p:txBody>
      </p:sp>
      <p:sp>
        <p:nvSpPr>
          <p:cNvPr id="172" name="Google Shape;172;g2134e216325_0_15"/>
          <p:cNvSpPr/>
          <p:nvPr/>
        </p:nvSpPr>
        <p:spPr>
          <a:xfrm>
            <a:off x="6842458" y="2548792"/>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D4</a:t>
            </a:r>
            <a:endParaRPr sz="1800" b="0" i="0" u="none" strike="noStrike" cap="none">
              <a:solidFill>
                <a:schemeClr val="lt1"/>
              </a:solidFill>
              <a:latin typeface="Calibri"/>
              <a:ea typeface="Calibri"/>
              <a:cs typeface="Calibri"/>
              <a:sym typeface="Calibri"/>
            </a:endParaRPr>
          </a:p>
        </p:txBody>
      </p:sp>
      <p:sp>
        <p:nvSpPr>
          <p:cNvPr id="173" name="Google Shape;173;g2134e216325_0_15"/>
          <p:cNvSpPr/>
          <p:nvPr/>
        </p:nvSpPr>
        <p:spPr>
          <a:xfrm>
            <a:off x="11044" y="3419380"/>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800" b="0" i="0" u="none" strike="noStrike" cap="none">
              <a:solidFill>
                <a:schemeClr val="lt1"/>
              </a:solidFill>
              <a:latin typeface="Calibri"/>
              <a:ea typeface="Calibri"/>
              <a:cs typeface="Calibri"/>
              <a:sym typeface="Calibri"/>
            </a:endParaRPr>
          </a:p>
        </p:txBody>
      </p:sp>
      <p:sp>
        <p:nvSpPr>
          <p:cNvPr id="174" name="Google Shape;174;g2134e216325_0_15"/>
          <p:cNvSpPr/>
          <p:nvPr/>
        </p:nvSpPr>
        <p:spPr>
          <a:xfrm>
            <a:off x="2278744" y="3410384"/>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B</a:t>
            </a:r>
            <a:endParaRPr sz="1800" b="0" i="0" u="none" strike="noStrike" cap="none">
              <a:solidFill>
                <a:schemeClr val="lt1"/>
              </a:solidFill>
              <a:latin typeface="Calibri"/>
              <a:ea typeface="Calibri"/>
              <a:cs typeface="Calibri"/>
              <a:sym typeface="Calibri"/>
            </a:endParaRPr>
          </a:p>
        </p:txBody>
      </p:sp>
      <p:sp>
        <p:nvSpPr>
          <p:cNvPr id="175" name="Google Shape;175;g2134e216325_0_15"/>
          <p:cNvSpPr/>
          <p:nvPr/>
        </p:nvSpPr>
        <p:spPr>
          <a:xfrm>
            <a:off x="4572000" y="3411957"/>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C</a:t>
            </a:r>
            <a:endParaRPr sz="1800" b="0" i="0" u="none" strike="noStrike" cap="none">
              <a:solidFill>
                <a:schemeClr val="lt1"/>
              </a:solidFill>
              <a:latin typeface="Calibri"/>
              <a:ea typeface="Calibri"/>
              <a:cs typeface="Calibri"/>
              <a:sym typeface="Calibri"/>
            </a:endParaRPr>
          </a:p>
        </p:txBody>
      </p:sp>
      <p:sp>
        <p:nvSpPr>
          <p:cNvPr id="176" name="Google Shape;176;g2134e216325_0_15"/>
          <p:cNvSpPr/>
          <p:nvPr/>
        </p:nvSpPr>
        <p:spPr>
          <a:xfrm>
            <a:off x="6849210" y="3402491"/>
            <a:ext cx="2267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D</a:t>
            </a:r>
            <a:endParaRPr sz="1800" b="0" i="0" u="none" strike="noStrike" cap="none">
              <a:solidFill>
                <a:schemeClr val="lt1"/>
              </a:solidFill>
              <a:latin typeface="Calibri"/>
              <a:ea typeface="Calibri"/>
              <a:cs typeface="Calibri"/>
              <a:sym typeface="Calibri"/>
            </a:endParaRPr>
          </a:p>
        </p:txBody>
      </p:sp>
      <p:sp>
        <p:nvSpPr>
          <p:cNvPr id="177" name="Google Shape;177;g2134e216325_0_15"/>
          <p:cNvSpPr/>
          <p:nvPr/>
        </p:nvSpPr>
        <p:spPr>
          <a:xfrm>
            <a:off x="813" y="4271976"/>
            <a:ext cx="9125700" cy="843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FINAL SOLUTION </a:t>
            </a:r>
            <a:endParaRPr sz="1800" b="0" i="0" u="none" strike="noStrike" cap="none"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5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1"/>
                                          </p:stCondLst>
                                        </p:cTn>
                                        <p:tgtEl>
                                          <p:spTgt spid="15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1"/>
                                          </p:stCondLst>
                                        </p:cTn>
                                        <p:tgtEl>
                                          <p:spTgt spid="15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1"/>
                                          </p:stCondLst>
                                        </p:cTn>
                                        <p:tgtEl>
                                          <p:spTgt spid="16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1"/>
                                          </p:stCondLst>
                                        </p:cTn>
                                        <p:tgtEl>
                                          <p:spTgt spid="16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1"/>
                                          </p:stCondLst>
                                        </p:cTn>
                                        <p:tgtEl>
                                          <p:spTgt spid="16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1"/>
                                          </p:stCondLst>
                                        </p:cTn>
                                        <p:tgtEl>
                                          <p:spTgt spid="16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1"/>
                                          </p:stCondLst>
                                        </p:cTn>
                                        <p:tgtEl>
                                          <p:spTgt spid="16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1"/>
                                          </p:stCondLst>
                                        </p:cTn>
                                        <p:tgtEl>
                                          <p:spTgt spid="165"/>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1"/>
                                          </p:stCondLst>
                                        </p:cTn>
                                        <p:tgtEl>
                                          <p:spTgt spid="16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1"/>
                                          </p:stCondLst>
                                        </p:cTn>
                                        <p:tgtEl>
                                          <p:spTgt spid="167"/>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1"/>
                                          </p:stCondLst>
                                        </p:cTn>
                                        <p:tgtEl>
                                          <p:spTgt spid="168"/>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1"/>
                                          </p:stCondLst>
                                        </p:cTn>
                                        <p:tgtEl>
                                          <p:spTgt spid="169"/>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1"/>
                                          </p:stCondLst>
                                        </p:cTn>
                                        <p:tgtEl>
                                          <p:spTgt spid="170"/>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1"/>
                                          </p:stCondLst>
                                        </p:cTn>
                                        <p:tgtEl>
                                          <p:spTgt spid="171"/>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nodeType="clickEffect">
                                  <p:stCondLst>
                                    <p:cond delay="0"/>
                                  </p:stCondLst>
                                  <p:childTnLst>
                                    <p:set>
                                      <p:cBhvr>
                                        <p:cTn id="66" dur="1" fill="hold">
                                          <p:stCondLst>
                                            <p:cond delay="1"/>
                                          </p:stCondLst>
                                        </p:cTn>
                                        <p:tgtEl>
                                          <p:spTgt spid="172"/>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1"/>
                                          </p:stCondLst>
                                        </p:cTn>
                                        <p:tgtEl>
                                          <p:spTgt spid="173"/>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nodeType="clickEffect">
                                  <p:stCondLst>
                                    <p:cond delay="0"/>
                                  </p:stCondLst>
                                  <p:childTnLst>
                                    <p:set>
                                      <p:cBhvr>
                                        <p:cTn id="74" dur="1" fill="hold">
                                          <p:stCondLst>
                                            <p:cond delay="1"/>
                                          </p:stCondLst>
                                        </p:cTn>
                                        <p:tgtEl>
                                          <p:spTgt spid="174"/>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nodeType="clickEffect">
                                  <p:stCondLst>
                                    <p:cond delay="0"/>
                                  </p:stCondLst>
                                  <p:childTnLst>
                                    <p:set>
                                      <p:cBhvr>
                                        <p:cTn id="78" dur="1" fill="hold">
                                          <p:stCondLst>
                                            <p:cond delay="1"/>
                                          </p:stCondLst>
                                        </p:cTn>
                                        <p:tgtEl>
                                          <p:spTgt spid="175"/>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nodeType="clickEffect">
                                  <p:stCondLst>
                                    <p:cond delay="0"/>
                                  </p:stCondLst>
                                  <p:childTnLst>
                                    <p:set>
                                      <p:cBhvr>
                                        <p:cTn id="82" dur="1" fill="hold">
                                          <p:stCondLst>
                                            <p:cond delay="1"/>
                                          </p:stCondLst>
                                        </p:cTn>
                                        <p:tgtEl>
                                          <p:spTgt spid="176"/>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nodeType="clickEffect">
                                  <p:stCondLst>
                                    <p:cond delay="0"/>
                                  </p:stCondLst>
                                  <p:childTnLst>
                                    <p:set>
                                      <p:cBhvr>
                                        <p:cTn id="86" dur="1" fill="hold">
                                          <p:stCondLst>
                                            <p:cond delay="1"/>
                                          </p:stCondLst>
                                        </p:cTn>
                                        <p:tgtEl>
                                          <p:spTgt spid="1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A62A-8F9B-3ADA-69D1-FDDC7601CD8A}"/>
              </a:ext>
            </a:extLst>
          </p:cNvPr>
          <p:cNvSpPr>
            <a:spLocks noGrp="1"/>
          </p:cNvSpPr>
          <p:nvPr>
            <p:ph type="title"/>
          </p:nvPr>
        </p:nvSpPr>
        <p:spPr>
          <a:xfrm>
            <a:off x="457200" y="205979"/>
            <a:ext cx="8229600" cy="614078"/>
          </a:xfrm>
        </p:spPr>
        <p:txBody>
          <a:bodyPr>
            <a:normAutofit fontScale="90000"/>
          </a:bodyPr>
          <a:lstStyle/>
          <a:p>
            <a:r>
              <a:rPr lang="en-US" dirty="0"/>
              <a:t>2. Personality</a:t>
            </a:r>
          </a:p>
        </p:txBody>
      </p:sp>
      <p:sp>
        <p:nvSpPr>
          <p:cNvPr id="3" name="Text Placeholder 2">
            <a:extLst>
              <a:ext uri="{FF2B5EF4-FFF2-40B4-BE49-F238E27FC236}">
                <a16:creationId xmlns:a16="http://schemas.microsoft.com/office/drawing/2014/main" id="{7E054EDA-168D-73DB-A3CF-9855816CAFED}"/>
              </a:ext>
            </a:extLst>
          </p:cNvPr>
          <p:cNvSpPr>
            <a:spLocks noGrp="1"/>
          </p:cNvSpPr>
          <p:nvPr>
            <p:ph type="body" idx="1"/>
          </p:nvPr>
        </p:nvSpPr>
        <p:spPr>
          <a:xfrm>
            <a:off x="159657" y="892628"/>
            <a:ext cx="8882743" cy="4250871"/>
          </a:xfrm>
        </p:spPr>
        <p:txBody>
          <a:bodyPr>
            <a:normAutofit/>
          </a:bodyPr>
          <a:lstStyle/>
          <a:p>
            <a:pPr marL="114300" indent="0">
              <a:buNone/>
            </a:pPr>
            <a:r>
              <a:rPr lang="en-US" sz="2000" b="1" dirty="0">
                <a:solidFill>
                  <a:srgbClr val="ED2F8D"/>
                </a:solidFill>
              </a:rPr>
              <a:t>Activity objectives: </a:t>
            </a:r>
          </a:p>
          <a:p>
            <a:r>
              <a:rPr lang="en-GB" sz="1800" dirty="0">
                <a:solidFill>
                  <a:srgbClr val="002060"/>
                </a:solidFill>
              </a:rPr>
              <a:t>familiarization with the concept and dimensions of personality; </a:t>
            </a:r>
          </a:p>
          <a:p>
            <a:r>
              <a:rPr lang="en-GB" sz="1800" dirty="0">
                <a:solidFill>
                  <a:srgbClr val="002060"/>
                </a:solidFill>
              </a:rPr>
              <a:t>improving the recognition of differences and similarities in personality traits; </a:t>
            </a:r>
          </a:p>
          <a:p>
            <a:r>
              <a:rPr lang="en-GB" sz="1800" dirty="0">
                <a:solidFill>
                  <a:srgbClr val="002060"/>
                </a:solidFill>
              </a:rPr>
              <a:t>enhancing the understanding of the roles of individual personality traits in collaboration; </a:t>
            </a:r>
          </a:p>
          <a:p>
            <a:r>
              <a:rPr lang="en-GB" sz="1800" dirty="0">
                <a:solidFill>
                  <a:srgbClr val="002060"/>
                </a:solidFill>
              </a:rPr>
              <a:t>practicing the identification of links between individual traits in a personality profile; </a:t>
            </a:r>
          </a:p>
          <a:p>
            <a:r>
              <a:rPr lang="en-GB" sz="1800" dirty="0">
                <a:solidFill>
                  <a:srgbClr val="002060"/>
                </a:solidFill>
              </a:rPr>
              <a:t>encouraging the application of knowledge about personality traits and the effect of personality on collaboration.</a:t>
            </a:r>
            <a:endParaRPr lang="en-US" dirty="0">
              <a:solidFill>
                <a:srgbClr val="002060"/>
              </a:solidFill>
            </a:endParaRPr>
          </a:p>
        </p:txBody>
      </p:sp>
    </p:spTree>
    <p:extLst>
      <p:ext uri="{BB962C8B-B14F-4D97-AF65-F5344CB8AC3E}">
        <p14:creationId xmlns:p14="http://schemas.microsoft.com/office/powerpoint/2010/main" val="142813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A62A-8F9B-3ADA-69D1-FDDC7601CD8A}"/>
              </a:ext>
            </a:extLst>
          </p:cNvPr>
          <p:cNvSpPr>
            <a:spLocks noGrp="1"/>
          </p:cNvSpPr>
          <p:nvPr>
            <p:ph type="title"/>
          </p:nvPr>
        </p:nvSpPr>
        <p:spPr>
          <a:xfrm>
            <a:off x="457200" y="205979"/>
            <a:ext cx="8229600" cy="614078"/>
          </a:xfrm>
        </p:spPr>
        <p:txBody>
          <a:bodyPr>
            <a:normAutofit fontScale="90000"/>
          </a:bodyPr>
          <a:lstStyle/>
          <a:p>
            <a:r>
              <a:rPr lang="en-US" dirty="0"/>
              <a:t>2. Personality – core activities</a:t>
            </a:r>
          </a:p>
        </p:txBody>
      </p:sp>
      <p:sp>
        <p:nvSpPr>
          <p:cNvPr id="3" name="Text Placeholder 2">
            <a:extLst>
              <a:ext uri="{FF2B5EF4-FFF2-40B4-BE49-F238E27FC236}">
                <a16:creationId xmlns:a16="http://schemas.microsoft.com/office/drawing/2014/main" id="{7E054EDA-168D-73DB-A3CF-9855816CAFED}"/>
              </a:ext>
            </a:extLst>
          </p:cNvPr>
          <p:cNvSpPr>
            <a:spLocks noGrp="1"/>
          </p:cNvSpPr>
          <p:nvPr>
            <p:ph type="body" idx="1"/>
          </p:nvPr>
        </p:nvSpPr>
        <p:spPr>
          <a:xfrm>
            <a:off x="159657" y="892628"/>
            <a:ext cx="8882743" cy="4250871"/>
          </a:xfrm>
        </p:spPr>
        <p:txBody>
          <a:bodyPr>
            <a:normAutofit fontScale="92500" lnSpcReduction="10000"/>
          </a:bodyPr>
          <a:lstStyle/>
          <a:p>
            <a:r>
              <a:rPr lang="en-US" sz="2400" b="1" dirty="0">
                <a:solidFill>
                  <a:srgbClr val="002060"/>
                </a:solidFill>
              </a:rPr>
              <a:t>Personality in people</a:t>
            </a:r>
          </a:p>
          <a:p>
            <a:pPr marL="114300" indent="0">
              <a:buNone/>
            </a:pPr>
            <a:r>
              <a:rPr lang="en-US" sz="2400" i="1" dirty="0">
                <a:solidFill>
                  <a:srgbClr val="ED2F8D"/>
                </a:solidFill>
              </a:rPr>
              <a:t>Imagining two close persons and writing down their qualities in interaction </a:t>
            </a:r>
          </a:p>
          <a:p>
            <a:r>
              <a:rPr lang="en-US" sz="2400" b="1" dirty="0">
                <a:solidFill>
                  <a:srgbClr val="002060"/>
                </a:solidFill>
              </a:rPr>
              <a:t>Where am I, where are you in this dimension...</a:t>
            </a:r>
          </a:p>
          <a:p>
            <a:pPr marL="114300" indent="0">
              <a:buNone/>
            </a:pPr>
            <a:r>
              <a:rPr lang="en-US" sz="2400" i="1" dirty="0">
                <a:solidFill>
                  <a:srgbClr val="ED2F8D"/>
                </a:solidFill>
              </a:rPr>
              <a:t>Adhesive tape and papers</a:t>
            </a:r>
          </a:p>
          <a:p>
            <a:r>
              <a:rPr lang="en-US" sz="2400" b="1" dirty="0">
                <a:solidFill>
                  <a:srgbClr val="002060"/>
                </a:solidFill>
              </a:rPr>
              <a:t>What's your quality - that's your vibe</a:t>
            </a:r>
          </a:p>
          <a:p>
            <a:pPr marL="114300" indent="0">
              <a:buNone/>
            </a:pPr>
            <a:r>
              <a:rPr lang="en-US" sz="2400" i="1" dirty="0">
                <a:solidFill>
                  <a:srgbClr val="ED2F8D"/>
                </a:solidFill>
              </a:rPr>
              <a:t>Cards with descriptions of behavior during cooperation</a:t>
            </a:r>
          </a:p>
          <a:p>
            <a:r>
              <a:rPr lang="en-US" sz="2400" b="1" dirty="0">
                <a:solidFill>
                  <a:srgbClr val="002060"/>
                </a:solidFill>
              </a:rPr>
              <a:t>What character are you!?</a:t>
            </a:r>
          </a:p>
          <a:p>
            <a:pPr marL="114300" indent="0">
              <a:buNone/>
            </a:pPr>
            <a:r>
              <a:rPr lang="en-US" sz="2400" i="1" dirty="0">
                <a:solidFill>
                  <a:srgbClr val="ED2F8D"/>
                </a:solidFill>
              </a:rPr>
              <a:t>Descriptions of fictitious persons (their personality profiles), profiles on the diagram</a:t>
            </a:r>
          </a:p>
          <a:p>
            <a:r>
              <a:rPr lang="en-US" sz="2400" b="1" dirty="0">
                <a:solidFill>
                  <a:srgbClr val="002060"/>
                </a:solidFill>
              </a:rPr>
              <a:t>Does the like rejoice in the like, or is there beauty in diversity?</a:t>
            </a:r>
          </a:p>
          <a:p>
            <a:pPr marL="114300" indent="0">
              <a:buNone/>
            </a:pPr>
            <a:r>
              <a:rPr lang="en-US" sz="2400" i="1" dirty="0">
                <a:solidFill>
                  <a:srgbClr val="ED2F8D"/>
                </a:solidFill>
              </a:rPr>
              <a:t>Role-play: assembly of tenants</a:t>
            </a:r>
          </a:p>
        </p:txBody>
      </p:sp>
    </p:spTree>
    <p:extLst>
      <p:ext uri="{BB962C8B-B14F-4D97-AF65-F5344CB8AC3E}">
        <p14:creationId xmlns:p14="http://schemas.microsoft.com/office/powerpoint/2010/main" val="1287201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A62A-8F9B-3ADA-69D1-FDDC7601CD8A}"/>
              </a:ext>
            </a:extLst>
          </p:cNvPr>
          <p:cNvSpPr>
            <a:spLocks noGrp="1"/>
          </p:cNvSpPr>
          <p:nvPr>
            <p:ph type="title"/>
          </p:nvPr>
        </p:nvSpPr>
        <p:spPr>
          <a:xfrm>
            <a:off x="457200" y="205979"/>
            <a:ext cx="8229600" cy="614078"/>
          </a:xfrm>
        </p:spPr>
        <p:txBody>
          <a:bodyPr>
            <a:normAutofit fontScale="90000"/>
          </a:bodyPr>
          <a:lstStyle/>
          <a:p>
            <a:r>
              <a:rPr lang="en-US" dirty="0"/>
              <a:t>Example</a:t>
            </a:r>
          </a:p>
        </p:txBody>
      </p:sp>
      <p:sp>
        <p:nvSpPr>
          <p:cNvPr id="3" name="Text Placeholder 2">
            <a:extLst>
              <a:ext uri="{FF2B5EF4-FFF2-40B4-BE49-F238E27FC236}">
                <a16:creationId xmlns:a16="http://schemas.microsoft.com/office/drawing/2014/main" id="{7E054EDA-168D-73DB-A3CF-9855816CAFED}"/>
              </a:ext>
            </a:extLst>
          </p:cNvPr>
          <p:cNvSpPr>
            <a:spLocks noGrp="1"/>
          </p:cNvSpPr>
          <p:nvPr>
            <p:ph type="body" idx="1"/>
          </p:nvPr>
        </p:nvSpPr>
        <p:spPr>
          <a:xfrm>
            <a:off x="159657" y="892628"/>
            <a:ext cx="4549503" cy="4250871"/>
          </a:xfrm>
        </p:spPr>
        <p:txBody>
          <a:bodyPr>
            <a:normAutofit/>
          </a:bodyPr>
          <a:lstStyle/>
          <a:p>
            <a:r>
              <a:rPr lang="en-US" sz="2400" b="1" dirty="0">
                <a:solidFill>
                  <a:srgbClr val="002060"/>
                </a:solidFill>
              </a:rPr>
              <a:t>Personality cards</a:t>
            </a:r>
          </a:p>
          <a:p>
            <a:endParaRPr lang="en-US" sz="2400" b="1" dirty="0">
              <a:solidFill>
                <a:srgbClr val="002060"/>
              </a:solidFill>
            </a:endParaRPr>
          </a:p>
        </p:txBody>
      </p:sp>
      <p:sp>
        <p:nvSpPr>
          <p:cNvPr id="7" name="Rectangle 2">
            <a:extLst>
              <a:ext uri="{FF2B5EF4-FFF2-40B4-BE49-F238E27FC236}">
                <a16:creationId xmlns:a16="http://schemas.microsoft.com/office/drawing/2014/main" id="{E828033F-65CE-3AA5-FD49-5E5079B6AFCD}"/>
              </a:ext>
            </a:extLst>
          </p:cNvPr>
          <p:cNvSpPr>
            <a:spLocks noChangeArrowheads="1"/>
          </p:cNvSpPr>
          <p:nvPr/>
        </p:nvSpPr>
        <p:spPr bwMode="auto">
          <a:xfrm>
            <a:off x="457394" y="1456182"/>
            <a:ext cx="1611136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RS"/>
          </a:p>
        </p:txBody>
      </p:sp>
      <p:sp>
        <p:nvSpPr>
          <p:cNvPr id="12" name="Text Placeholder 2">
            <a:extLst>
              <a:ext uri="{FF2B5EF4-FFF2-40B4-BE49-F238E27FC236}">
                <a16:creationId xmlns:a16="http://schemas.microsoft.com/office/drawing/2014/main" id="{1B2BE877-3FB5-E09D-6C0F-8B6C24116263}"/>
              </a:ext>
            </a:extLst>
          </p:cNvPr>
          <p:cNvSpPr txBox="1">
            <a:spLocks/>
          </p:cNvSpPr>
          <p:nvPr/>
        </p:nvSpPr>
        <p:spPr>
          <a:xfrm>
            <a:off x="4434840" y="892629"/>
            <a:ext cx="4549503" cy="4250871"/>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100000"/>
              </a:lnSpc>
              <a:spcBef>
                <a:spcPts val="360"/>
              </a:spcBef>
              <a:spcAft>
                <a:spcPts val="0"/>
              </a:spcAft>
              <a:buClr>
                <a:schemeClr val="dk1"/>
              </a:buClr>
              <a:buSzPts val="1800"/>
              <a:buFont typeface="Arial"/>
              <a:buChar char="•"/>
              <a:defRPr sz="3200" b="0" i="0" u="none" strike="noStrike" cap="none">
                <a:solidFill>
                  <a:schemeClr val="dk1"/>
                </a:solidFill>
                <a:latin typeface="Calibri"/>
                <a:ea typeface="Calibri"/>
                <a:cs typeface="Calibri"/>
                <a:sym typeface="Calibri"/>
              </a:defRPr>
            </a:lvl1pPr>
            <a:lvl2pPr marL="914400" marR="0" lvl="1" indent="-342900" algn="l" rtl="0">
              <a:lnSpc>
                <a:spcPct val="100000"/>
              </a:lnSpc>
              <a:spcBef>
                <a:spcPts val="36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r>
              <a:rPr lang="en-US" sz="2400" b="1" dirty="0">
                <a:solidFill>
                  <a:srgbClr val="002060"/>
                </a:solidFill>
              </a:rPr>
              <a:t>Personality profiles</a:t>
            </a:r>
          </a:p>
          <a:p>
            <a:pPr marL="114300" indent="0" algn="just">
              <a:buNone/>
            </a:pPr>
            <a:r>
              <a:rPr lang="en-GB" sz="1100" dirty="0"/>
              <a:t>Maria has many friends and she is quite popular. At school, she has excellent grades, despite doing most of her schoolwork at the last minute due to poor time management. She often volunteers to express her opinion and all teachers know her name. When she prepares a project or presentation with </a:t>
            </a:r>
            <a:r>
              <a:rPr lang="en-GB" sz="1100" dirty="0" err="1"/>
              <a:t>oth</a:t>
            </a:r>
            <a:r>
              <a:rPr lang="en-GB" sz="1100" dirty="0"/>
              <a:t> - er students, Maria is always in charge. When solving tasks, she is highly curious and she can often devise multiple creative solutions. Other students sometimes find it </a:t>
            </a:r>
            <a:r>
              <a:rPr lang="en-GB" sz="1100" dirty="0" err="1"/>
              <a:t>challeng</a:t>
            </a:r>
            <a:r>
              <a:rPr lang="en-GB" sz="1100" dirty="0"/>
              <a:t> - </a:t>
            </a:r>
            <a:r>
              <a:rPr lang="en-GB" sz="1100" dirty="0" err="1"/>
              <a:t>ing</a:t>
            </a:r>
            <a:r>
              <a:rPr lang="en-GB" sz="1100" dirty="0"/>
              <a:t> to work with Maria because they per - </a:t>
            </a:r>
            <a:r>
              <a:rPr lang="en-GB" sz="1100" dirty="0" err="1"/>
              <a:t>ceive</a:t>
            </a:r>
            <a:r>
              <a:rPr lang="en-GB" sz="1100" dirty="0"/>
              <a:t> her as an obtrusive and impulsive per - son who occasionally seems dismissive of other people’s opinions.</a:t>
            </a:r>
            <a:endParaRPr lang="en-US" sz="1800" b="1" dirty="0">
              <a:solidFill>
                <a:srgbClr val="002060"/>
              </a:solidFill>
            </a:endParaRPr>
          </a:p>
        </p:txBody>
      </p:sp>
      <p:graphicFrame>
        <p:nvGraphicFramePr>
          <p:cNvPr id="4" name="Table 3">
            <a:extLst>
              <a:ext uri="{FF2B5EF4-FFF2-40B4-BE49-F238E27FC236}">
                <a16:creationId xmlns:a16="http://schemas.microsoft.com/office/drawing/2014/main" id="{F05B4E7D-7696-A2B4-514C-7B7099A26959}"/>
              </a:ext>
            </a:extLst>
          </p:cNvPr>
          <p:cNvGraphicFramePr>
            <a:graphicFrameLocks noGrp="1"/>
          </p:cNvGraphicFramePr>
          <p:nvPr>
            <p:extLst>
              <p:ext uri="{D42A27DB-BD31-4B8C-83A1-F6EECF244321}">
                <p14:modId xmlns:p14="http://schemas.microsoft.com/office/powerpoint/2010/main" val="2051801467"/>
              </p:ext>
            </p:extLst>
          </p:nvPr>
        </p:nvGraphicFramePr>
        <p:xfrm>
          <a:off x="447480" y="1456454"/>
          <a:ext cx="3316666" cy="3017052"/>
        </p:xfrm>
        <a:graphic>
          <a:graphicData uri="http://schemas.openxmlformats.org/drawingml/2006/table">
            <a:tbl>
              <a:tblPr>
                <a:tableStyleId>{B7AE3606-1944-4CCF-9B20-F4BC6D1FDDAC}</a:tableStyleId>
              </a:tblPr>
              <a:tblGrid>
                <a:gridCol w="1655356">
                  <a:extLst>
                    <a:ext uri="{9D8B030D-6E8A-4147-A177-3AD203B41FA5}">
                      <a16:colId xmlns:a16="http://schemas.microsoft.com/office/drawing/2014/main" val="2892326728"/>
                    </a:ext>
                  </a:extLst>
                </a:gridCol>
                <a:gridCol w="1661310">
                  <a:extLst>
                    <a:ext uri="{9D8B030D-6E8A-4147-A177-3AD203B41FA5}">
                      <a16:colId xmlns:a16="http://schemas.microsoft.com/office/drawing/2014/main" val="888037180"/>
                    </a:ext>
                  </a:extLst>
                </a:gridCol>
              </a:tblGrid>
              <a:tr h="369180">
                <a:tc>
                  <a:txBody>
                    <a:bodyPr/>
                    <a:lstStyle/>
                    <a:p>
                      <a:pPr algn="ctr" rtl="0" fontAlgn="ctr">
                        <a:spcBef>
                          <a:spcPts val="0"/>
                        </a:spcBef>
                        <a:spcAft>
                          <a:spcPts val="0"/>
                        </a:spcAft>
                      </a:pPr>
                      <a:r>
                        <a:rPr lang="en-GB" sz="1100" b="0" u="none" strike="noStrike" dirty="0">
                          <a:solidFill>
                            <a:srgbClr val="FF3399"/>
                          </a:solidFill>
                          <a:effectLst/>
                        </a:rPr>
                        <a:t>HIGH AGREEABLENESS</a:t>
                      </a:r>
                    </a:p>
                    <a:p>
                      <a:pPr algn="ctr" rtl="0" fontAlgn="ctr">
                        <a:spcBef>
                          <a:spcPts val="0"/>
                        </a:spcBef>
                        <a:spcAft>
                          <a:spcPts val="0"/>
                        </a:spcAft>
                      </a:pPr>
                      <a:r>
                        <a:rPr lang="en-GB" sz="1100" b="0" u="none" strike="noStrike" dirty="0">
                          <a:solidFill>
                            <a:srgbClr val="FF3399"/>
                          </a:solidFill>
                          <a:effectLst/>
                        </a:rPr>
                        <a:t>benefits</a:t>
                      </a:r>
                      <a:endParaRPr lang="en-GB" sz="900" dirty="0">
                        <a:effectLst/>
                      </a:endParaRPr>
                    </a:p>
                  </a:txBody>
                  <a:tcPr marL="35727" marR="35727" marT="35727" marB="35727" anchor="ctr"/>
                </a:tc>
                <a:tc>
                  <a:txBody>
                    <a:bodyPr/>
                    <a:lstStyle/>
                    <a:p>
                      <a:pPr algn="ctr" rtl="0" fontAlgn="ctr">
                        <a:spcBef>
                          <a:spcPts val="0"/>
                        </a:spcBef>
                        <a:spcAft>
                          <a:spcPts val="0"/>
                        </a:spcAft>
                      </a:pPr>
                      <a:r>
                        <a:rPr lang="en-GB" sz="1100" b="0" u="none" strike="noStrike" dirty="0">
                          <a:solidFill>
                            <a:srgbClr val="00CCFF"/>
                          </a:solidFill>
                          <a:effectLst/>
                        </a:rPr>
                        <a:t>LOW AGREEABLENESS</a:t>
                      </a:r>
                    </a:p>
                    <a:p>
                      <a:pPr algn="ctr" rtl="0" fontAlgn="ctr">
                        <a:spcBef>
                          <a:spcPts val="0"/>
                        </a:spcBef>
                        <a:spcAft>
                          <a:spcPts val="0"/>
                        </a:spcAft>
                      </a:pPr>
                      <a:r>
                        <a:rPr lang="en-GB" sz="1100" b="0" u="none" strike="noStrike" dirty="0">
                          <a:solidFill>
                            <a:srgbClr val="00CCFF"/>
                          </a:solidFill>
                          <a:effectLst/>
                        </a:rPr>
                        <a:t>challenges</a:t>
                      </a:r>
                      <a:endParaRPr lang="en-GB" sz="900" dirty="0">
                        <a:effectLst/>
                      </a:endParaRPr>
                    </a:p>
                  </a:txBody>
                  <a:tcPr marL="35727" marR="35727" marT="35727" marB="35727" anchor="ctr"/>
                </a:tc>
                <a:extLst>
                  <a:ext uri="{0D108BD9-81ED-4DB2-BD59-A6C34878D82A}">
                    <a16:rowId xmlns:a16="http://schemas.microsoft.com/office/drawing/2014/main" val="3737771493"/>
                  </a:ext>
                </a:extLst>
              </a:tr>
              <a:tr h="547816">
                <a:tc>
                  <a:txBody>
                    <a:bodyPr/>
                    <a:lstStyle/>
                    <a:p>
                      <a:pPr algn="ctr" rtl="0" fontAlgn="ctr">
                        <a:spcBef>
                          <a:spcPts val="0"/>
                        </a:spcBef>
                        <a:spcAft>
                          <a:spcPts val="0"/>
                        </a:spcAft>
                      </a:pPr>
                      <a:r>
                        <a:rPr lang="en-GB" sz="1000" dirty="0"/>
                        <a:t>fosters good relations with team members</a:t>
                      </a:r>
                      <a:endParaRPr lang="en-GB" sz="900" dirty="0">
                        <a:effectLst/>
                      </a:endParaRPr>
                    </a:p>
                  </a:txBody>
                  <a:tcPr marL="35727" marR="35727" marT="35727" marB="35727" anchor="ctr"/>
                </a:tc>
                <a:tc>
                  <a:txBody>
                    <a:bodyPr/>
                    <a:lstStyle/>
                    <a:p>
                      <a:pPr algn="ctr" rtl="0" fontAlgn="ctr">
                        <a:spcBef>
                          <a:spcPts val="0"/>
                        </a:spcBef>
                        <a:spcAft>
                          <a:spcPts val="0"/>
                        </a:spcAft>
                      </a:pPr>
                      <a:r>
                        <a:rPr lang="en-GB" sz="1000" dirty="0"/>
                        <a:t>avoids arguing and rarely expresses an opposing opinion</a:t>
                      </a:r>
                      <a:endParaRPr lang="en-GB" sz="900" dirty="0">
                        <a:effectLst/>
                      </a:endParaRPr>
                    </a:p>
                  </a:txBody>
                  <a:tcPr marL="35727" marR="35727" marT="35727" marB="35727" anchor="ctr"/>
                </a:tc>
                <a:extLst>
                  <a:ext uri="{0D108BD9-81ED-4DB2-BD59-A6C34878D82A}">
                    <a16:rowId xmlns:a16="http://schemas.microsoft.com/office/drawing/2014/main" val="1158657303"/>
                  </a:ext>
                </a:extLst>
              </a:tr>
              <a:tr h="547816">
                <a:tc>
                  <a:txBody>
                    <a:bodyPr/>
                    <a:lstStyle/>
                    <a:p>
                      <a:pPr algn="ctr" rtl="0" fontAlgn="ctr">
                        <a:spcBef>
                          <a:spcPts val="0"/>
                        </a:spcBef>
                        <a:spcAft>
                          <a:spcPts val="0"/>
                        </a:spcAft>
                      </a:pPr>
                      <a:r>
                        <a:rPr lang="en-GB" sz="1000" dirty="0"/>
                        <a:t>easily reaches a compromise with others</a:t>
                      </a:r>
                      <a:endParaRPr lang="en-GB" sz="900" dirty="0">
                        <a:effectLst/>
                      </a:endParaRPr>
                    </a:p>
                  </a:txBody>
                  <a:tcPr marL="35727" marR="35727" marT="35727" marB="35727" anchor="ctr"/>
                </a:tc>
                <a:tc>
                  <a:txBody>
                    <a:bodyPr/>
                    <a:lstStyle/>
                    <a:p>
                      <a:pPr algn="ctr" rtl="0" fontAlgn="ctr">
                        <a:spcBef>
                          <a:spcPts val="0"/>
                        </a:spcBef>
                        <a:spcAft>
                          <a:spcPts val="0"/>
                        </a:spcAft>
                      </a:pPr>
                      <a:r>
                        <a:rPr lang="en-GB" sz="1000" dirty="0"/>
                        <a:t>tends to accept every majority decision without questioning it</a:t>
                      </a:r>
                      <a:endParaRPr lang="en-GB" sz="900" dirty="0">
                        <a:effectLst/>
                      </a:endParaRPr>
                    </a:p>
                  </a:txBody>
                  <a:tcPr marL="35727" marR="35727" marT="35727" marB="35727" anchor="ctr"/>
                </a:tc>
                <a:extLst>
                  <a:ext uri="{0D108BD9-81ED-4DB2-BD59-A6C34878D82A}">
                    <a16:rowId xmlns:a16="http://schemas.microsoft.com/office/drawing/2014/main" val="2120204686"/>
                  </a:ext>
                </a:extLst>
              </a:tr>
              <a:tr h="547816">
                <a:tc>
                  <a:txBody>
                    <a:bodyPr/>
                    <a:lstStyle/>
                    <a:p>
                      <a:pPr algn="ctr" rtl="0" fontAlgn="ctr">
                        <a:spcBef>
                          <a:spcPts val="0"/>
                        </a:spcBef>
                        <a:spcAft>
                          <a:spcPts val="0"/>
                        </a:spcAft>
                      </a:pPr>
                      <a:r>
                        <a:rPr lang="en-GB" sz="1000" dirty="0"/>
                        <a:t>makes other group members fee accepted </a:t>
                      </a:r>
                      <a:r>
                        <a:rPr lang="en-GB" sz="1000" dirty="0" err="1"/>
                        <a:t>i</a:t>
                      </a:r>
                      <a:endParaRPr lang="en-GB" sz="900" dirty="0">
                        <a:effectLst/>
                      </a:endParaRPr>
                    </a:p>
                  </a:txBody>
                  <a:tcPr marL="35727" marR="35727" marT="35727" marB="35727" anchor="ctr"/>
                </a:tc>
                <a:tc>
                  <a:txBody>
                    <a:bodyPr/>
                    <a:lstStyle/>
                    <a:p>
                      <a:pPr algn="ctr" rtl="0" fontAlgn="ctr">
                        <a:spcBef>
                          <a:spcPts val="0"/>
                        </a:spcBef>
                        <a:spcAft>
                          <a:spcPts val="0"/>
                        </a:spcAft>
                      </a:pPr>
                      <a:r>
                        <a:rPr lang="en-GB" sz="1000" dirty="0"/>
                        <a:t>due to focusing on relations, can make a poorer contribution to solving the task</a:t>
                      </a:r>
                      <a:endParaRPr lang="en-GB" sz="900" dirty="0">
                        <a:effectLst/>
                      </a:endParaRPr>
                    </a:p>
                  </a:txBody>
                  <a:tcPr marL="35727" marR="35727" marT="35727" marB="35727" anchor="ctr"/>
                </a:tc>
                <a:extLst>
                  <a:ext uri="{0D108BD9-81ED-4DB2-BD59-A6C34878D82A}">
                    <a16:rowId xmlns:a16="http://schemas.microsoft.com/office/drawing/2014/main" val="2627170817"/>
                  </a:ext>
                </a:extLst>
              </a:tr>
              <a:tr h="833632">
                <a:tc>
                  <a:txBody>
                    <a:bodyPr/>
                    <a:lstStyle/>
                    <a:p>
                      <a:pPr algn="ctr" rtl="0" fontAlgn="ctr">
                        <a:spcBef>
                          <a:spcPts val="0"/>
                        </a:spcBef>
                        <a:spcAft>
                          <a:spcPts val="0"/>
                        </a:spcAft>
                      </a:pPr>
                      <a:r>
                        <a:rPr lang="en-GB" sz="1000" dirty="0" err="1">
                          <a:effectLst/>
                        </a:rPr>
                        <a:t>cooperator</a:t>
                      </a:r>
                      <a:endParaRPr lang="en-GB" sz="900" dirty="0">
                        <a:effectLst/>
                      </a:endParaRPr>
                    </a:p>
                  </a:txBody>
                  <a:tcPr marL="35727" marR="35727" marT="35727" marB="35727" anchor="ctr"/>
                </a:tc>
                <a:tc>
                  <a:txBody>
                    <a:bodyPr/>
                    <a:lstStyle/>
                    <a:p>
                      <a:pPr algn="ctr" rtl="0" fontAlgn="ctr">
                        <a:spcBef>
                          <a:spcPts val="0"/>
                        </a:spcBef>
                        <a:spcAft>
                          <a:spcPts val="0"/>
                        </a:spcAft>
                      </a:pPr>
                      <a:r>
                        <a:rPr lang="en-GB" sz="1000" dirty="0"/>
                        <a:t>team player</a:t>
                      </a:r>
                      <a:endParaRPr lang="en-GB" sz="900" dirty="0">
                        <a:effectLst/>
                      </a:endParaRPr>
                    </a:p>
                  </a:txBody>
                  <a:tcPr marL="35727" marR="35727" marT="35727" marB="35727" anchor="ctr"/>
                </a:tc>
                <a:extLst>
                  <a:ext uri="{0D108BD9-81ED-4DB2-BD59-A6C34878D82A}">
                    <a16:rowId xmlns:a16="http://schemas.microsoft.com/office/drawing/2014/main" val="2963727511"/>
                  </a:ext>
                </a:extLst>
              </a:tr>
            </a:tbl>
          </a:graphicData>
        </a:graphic>
      </p:graphicFrame>
      <p:sp>
        <p:nvSpPr>
          <p:cNvPr id="10" name="Rectangle 1">
            <a:extLst>
              <a:ext uri="{FF2B5EF4-FFF2-40B4-BE49-F238E27FC236}">
                <a16:creationId xmlns:a16="http://schemas.microsoft.com/office/drawing/2014/main" id="{3AB67885-F2C1-D0BA-5405-21494D5774AA}"/>
              </a:ext>
            </a:extLst>
          </p:cNvPr>
          <p:cNvSpPr>
            <a:spLocks noChangeArrowheads="1"/>
          </p:cNvSpPr>
          <p:nvPr/>
        </p:nvSpPr>
        <p:spPr bwMode="auto">
          <a:xfrm>
            <a:off x="446876" y="1456181"/>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RS"/>
          </a:p>
        </p:txBody>
      </p:sp>
      <p:pic>
        <p:nvPicPr>
          <p:cNvPr id="13" name="Picture 12" descr="A diagram of a five-step process&#10;&#10;Description automatically generated">
            <a:extLst>
              <a:ext uri="{FF2B5EF4-FFF2-40B4-BE49-F238E27FC236}">
                <a16:creationId xmlns:a16="http://schemas.microsoft.com/office/drawing/2014/main" id="{8C0100F3-3BE3-FD80-9F80-7119AB58427E}"/>
              </a:ext>
            </a:extLst>
          </p:cNvPr>
          <p:cNvPicPr>
            <a:picLocks noChangeAspect="1"/>
          </p:cNvPicPr>
          <p:nvPr/>
        </p:nvPicPr>
        <p:blipFill>
          <a:blip r:embed="rId3"/>
          <a:stretch>
            <a:fillRect/>
          </a:stretch>
        </p:blipFill>
        <p:spPr>
          <a:xfrm>
            <a:off x="5193375" y="2962450"/>
            <a:ext cx="3032432" cy="1975071"/>
          </a:xfrm>
          <a:prstGeom prst="rect">
            <a:avLst/>
          </a:prstGeom>
        </p:spPr>
      </p:pic>
    </p:spTree>
    <p:extLst>
      <p:ext uri="{BB962C8B-B14F-4D97-AF65-F5344CB8AC3E}">
        <p14:creationId xmlns:p14="http://schemas.microsoft.com/office/powerpoint/2010/main" val="1572134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A62A-8F9B-3ADA-69D1-FDDC7601CD8A}"/>
              </a:ext>
            </a:extLst>
          </p:cNvPr>
          <p:cNvSpPr>
            <a:spLocks noGrp="1"/>
          </p:cNvSpPr>
          <p:nvPr>
            <p:ph type="title"/>
          </p:nvPr>
        </p:nvSpPr>
        <p:spPr>
          <a:xfrm>
            <a:off x="457200" y="205979"/>
            <a:ext cx="8229600" cy="614078"/>
          </a:xfrm>
        </p:spPr>
        <p:txBody>
          <a:bodyPr>
            <a:normAutofit fontScale="90000"/>
          </a:bodyPr>
          <a:lstStyle/>
          <a:p>
            <a:r>
              <a:rPr lang="en-US" dirty="0"/>
              <a:t>3. Emotional </a:t>
            </a:r>
            <a:r>
              <a:rPr lang="en-US" dirty="0" err="1"/>
              <a:t>inteligence</a:t>
            </a:r>
            <a:endParaRPr lang="en-US" dirty="0"/>
          </a:p>
        </p:txBody>
      </p:sp>
      <p:sp>
        <p:nvSpPr>
          <p:cNvPr id="3" name="Text Placeholder 2">
            <a:extLst>
              <a:ext uri="{FF2B5EF4-FFF2-40B4-BE49-F238E27FC236}">
                <a16:creationId xmlns:a16="http://schemas.microsoft.com/office/drawing/2014/main" id="{7E054EDA-168D-73DB-A3CF-9855816CAFED}"/>
              </a:ext>
            </a:extLst>
          </p:cNvPr>
          <p:cNvSpPr>
            <a:spLocks noGrp="1"/>
          </p:cNvSpPr>
          <p:nvPr>
            <p:ph type="body" idx="1"/>
          </p:nvPr>
        </p:nvSpPr>
        <p:spPr>
          <a:xfrm>
            <a:off x="159657" y="892628"/>
            <a:ext cx="8882743" cy="4250871"/>
          </a:xfrm>
        </p:spPr>
        <p:txBody>
          <a:bodyPr>
            <a:normAutofit/>
          </a:bodyPr>
          <a:lstStyle/>
          <a:p>
            <a:pPr marL="114300" indent="0">
              <a:buNone/>
            </a:pPr>
            <a:r>
              <a:rPr lang="en-US" sz="2000" b="1" dirty="0">
                <a:solidFill>
                  <a:srgbClr val="ED2F8D"/>
                </a:solidFill>
              </a:rPr>
              <a:t>Activity objectives: </a:t>
            </a:r>
          </a:p>
          <a:p>
            <a:r>
              <a:rPr lang="en-GB" sz="1800" dirty="0">
                <a:solidFill>
                  <a:srgbClr val="002060"/>
                </a:solidFill>
              </a:rPr>
              <a:t>fostering emotion perception skills; </a:t>
            </a:r>
          </a:p>
          <a:p>
            <a:r>
              <a:rPr lang="en-GB" sz="1800" dirty="0">
                <a:solidFill>
                  <a:srgbClr val="002060"/>
                </a:solidFill>
              </a:rPr>
              <a:t>fostering skills of using emotions; </a:t>
            </a:r>
          </a:p>
          <a:p>
            <a:r>
              <a:rPr lang="en-GB" sz="1800" dirty="0">
                <a:solidFill>
                  <a:srgbClr val="002060"/>
                </a:solidFill>
              </a:rPr>
              <a:t>consolidating and enriching the emotional vocabulary; </a:t>
            </a:r>
          </a:p>
          <a:p>
            <a:r>
              <a:rPr lang="en-GB" sz="1800" dirty="0">
                <a:solidFill>
                  <a:srgbClr val="002060"/>
                </a:solidFill>
              </a:rPr>
              <a:t>fostering emotion understanding skills; </a:t>
            </a:r>
          </a:p>
          <a:p>
            <a:r>
              <a:rPr lang="en-GB" sz="1800" dirty="0">
                <a:solidFill>
                  <a:srgbClr val="002060"/>
                </a:solidFill>
              </a:rPr>
              <a:t>fostering emotion management skills.</a:t>
            </a:r>
            <a:endParaRPr lang="en-US" sz="2000" dirty="0">
              <a:solidFill>
                <a:srgbClr val="002060"/>
              </a:solidFill>
            </a:endParaRPr>
          </a:p>
        </p:txBody>
      </p:sp>
    </p:spTree>
    <p:extLst>
      <p:ext uri="{BB962C8B-B14F-4D97-AF65-F5344CB8AC3E}">
        <p14:creationId xmlns:p14="http://schemas.microsoft.com/office/powerpoint/2010/main" val="2114488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A62A-8F9B-3ADA-69D1-FDDC7601CD8A}"/>
              </a:ext>
            </a:extLst>
          </p:cNvPr>
          <p:cNvSpPr>
            <a:spLocks noGrp="1"/>
          </p:cNvSpPr>
          <p:nvPr>
            <p:ph type="title"/>
          </p:nvPr>
        </p:nvSpPr>
        <p:spPr>
          <a:xfrm>
            <a:off x="338667" y="278550"/>
            <a:ext cx="8229600" cy="614078"/>
          </a:xfrm>
        </p:spPr>
        <p:txBody>
          <a:bodyPr>
            <a:noAutofit/>
          </a:bodyPr>
          <a:lstStyle/>
          <a:p>
            <a:r>
              <a:rPr lang="en-US" sz="3600" dirty="0"/>
              <a:t>3. Emotional </a:t>
            </a:r>
            <a:r>
              <a:rPr lang="en-US" sz="3600" dirty="0" err="1"/>
              <a:t>inteligence</a:t>
            </a:r>
            <a:r>
              <a:rPr lang="en-US" sz="3600" dirty="0"/>
              <a:t> – core activities</a:t>
            </a:r>
          </a:p>
        </p:txBody>
      </p:sp>
      <p:sp>
        <p:nvSpPr>
          <p:cNvPr id="3" name="Text Placeholder 2">
            <a:extLst>
              <a:ext uri="{FF2B5EF4-FFF2-40B4-BE49-F238E27FC236}">
                <a16:creationId xmlns:a16="http://schemas.microsoft.com/office/drawing/2014/main" id="{7E054EDA-168D-73DB-A3CF-9855816CAFED}"/>
              </a:ext>
            </a:extLst>
          </p:cNvPr>
          <p:cNvSpPr>
            <a:spLocks noGrp="1"/>
          </p:cNvSpPr>
          <p:nvPr>
            <p:ph type="body" idx="1"/>
          </p:nvPr>
        </p:nvSpPr>
        <p:spPr>
          <a:xfrm>
            <a:off x="159657" y="892628"/>
            <a:ext cx="8882743" cy="4250871"/>
          </a:xfrm>
        </p:spPr>
        <p:txBody>
          <a:bodyPr>
            <a:normAutofit/>
          </a:bodyPr>
          <a:lstStyle/>
          <a:p>
            <a:r>
              <a:rPr lang="en-GB" sz="1800" b="1" dirty="0">
                <a:solidFill>
                  <a:srgbClr val="002060"/>
                </a:solidFill>
              </a:rPr>
              <a:t>A Hundred Faces – One Emotion and Vice Versa </a:t>
            </a:r>
          </a:p>
          <a:p>
            <a:pPr marL="114300" indent="0">
              <a:buNone/>
            </a:pPr>
            <a:r>
              <a:rPr lang="en-US" sz="1800" i="1" dirty="0">
                <a:solidFill>
                  <a:srgbClr val="ED2F8D"/>
                </a:solidFill>
              </a:rPr>
              <a:t>Photos of nonverbal/facial expression of emotions</a:t>
            </a:r>
          </a:p>
          <a:p>
            <a:r>
              <a:rPr lang="en-GB" sz="1800" b="1" dirty="0">
                <a:solidFill>
                  <a:srgbClr val="002060"/>
                </a:solidFill>
              </a:rPr>
              <a:t>In the Mood for Different Moods </a:t>
            </a:r>
            <a:endParaRPr lang="en-US" sz="1800" b="1" dirty="0">
              <a:solidFill>
                <a:srgbClr val="002060"/>
              </a:solidFill>
            </a:endParaRPr>
          </a:p>
          <a:p>
            <a:pPr marL="114300" indent="0">
              <a:buNone/>
            </a:pPr>
            <a:r>
              <a:rPr lang="en-GB" sz="1800" i="1" dirty="0">
                <a:solidFill>
                  <a:srgbClr val="ED2F8D"/>
                </a:solidFill>
              </a:rPr>
              <a:t>Several versions of the mood/emotion coordinate system </a:t>
            </a:r>
          </a:p>
          <a:p>
            <a:r>
              <a:rPr lang="en-GB" sz="1800" b="1" dirty="0">
                <a:solidFill>
                  <a:srgbClr val="002060"/>
                </a:solidFill>
              </a:rPr>
              <a:t>Emotional Nuances </a:t>
            </a:r>
          </a:p>
          <a:p>
            <a:pPr marL="114300" indent="0">
              <a:buNone/>
            </a:pPr>
            <a:r>
              <a:rPr lang="en-GB" sz="1800" i="1" dirty="0">
                <a:solidFill>
                  <a:srgbClr val="ED2F8D"/>
                </a:solidFill>
              </a:rPr>
              <a:t>Cards with the labels of the basic emotions, statements with boldface words and phrases denoting different “nuances” of the basic emotions </a:t>
            </a:r>
          </a:p>
          <a:p>
            <a:r>
              <a:rPr lang="en-US" sz="1800" b="1" dirty="0">
                <a:solidFill>
                  <a:srgbClr val="002060"/>
                </a:solidFill>
              </a:rPr>
              <a:t>Emotion Puzzles - Solving</a:t>
            </a:r>
          </a:p>
          <a:p>
            <a:pPr marL="114300" indent="0">
              <a:buNone/>
            </a:pPr>
            <a:r>
              <a:rPr lang="en-US" sz="1800" i="1" dirty="0">
                <a:solidFill>
                  <a:srgbClr val="ED2F8D"/>
                </a:solidFill>
              </a:rPr>
              <a:t>Emotion puzzle template</a:t>
            </a:r>
          </a:p>
          <a:p>
            <a:r>
              <a:rPr lang="en-US" sz="1800" b="1" dirty="0">
                <a:solidFill>
                  <a:srgbClr val="002060"/>
                </a:solidFill>
              </a:rPr>
              <a:t>Emotion Puzzles - Fixing</a:t>
            </a:r>
          </a:p>
          <a:p>
            <a:pPr marL="114300" indent="0">
              <a:buNone/>
            </a:pPr>
            <a:r>
              <a:rPr lang="en-US" sz="1800" i="1" dirty="0">
                <a:solidFill>
                  <a:srgbClr val="ED2F8D"/>
                </a:solidFill>
              </a:rPr>
              <a:t>Emotion puzzle template</a:t>
            </a:r>
            <a:endParaRPr lang="en-US" sz="2400" i="1" dirty="0">
              <a:solidFill>
                <a:srgbClr val="ED2F8D"/>
              </a:solidFill>
            </a:endParaRPr>
          </a:p>
        </p:txBody>
      </p:sp>
    </p:spTree>
    <p:extLst>
      <p:ext uri="{BB962C8B-B14F-4D97-AF65-F5344CB8AC3E}">
        <p14:creationId xmlns:p14="http://schemas.microsoft.com/office/powerpoint/2010/main" val="2554119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A62A-8F9B-3ADA-69D1-FDDC7601CD8A}"/>
              </a:ext>
            </a:extLst>
          </p:cNvPr>
          <p:cNvSpPr>
            <a:spLocks noGrp="1"/>
          </p:cNvSpPr>
          <p:nvPr>
            <p:ph type="title"/>
          </p:nvPr>
        </p:nvSpPr>
        <p:spPr>
          <a:xfrm>
            <a:off x="457200" y="205979"/>
            <a:ext cx="8229600" cy="614078"/>
          </a:xfrm>
        </p:spPr>
        <p:txBody>
          <a:bodyPr>
            <a:normAutofit fontScale="90000"/>
          </a:bodyPr>
          <a:lstStyle/>
          <a:p>
            <a:r>
              <a:rPr lang="en-US" dirty="0"/>
              <a:t>Example</a:t>
            </a:r>
          </a:p>
        </p:txBody>
      </p:sp>
      <p:sp>
        <p:nvSpPr>
          <p:cNvPr id="3" name="Text Placeholder 2">
            <a:extLst>
              <a:ext uri="{FF2B5EF4-FFF2-40B4-BE49-F238E27FC236}">
                <a16:creationId xmlns:a16="http://schemas.microsoft.com/office/drawing/2014/main" id="{7E054EDA-168D-73DB-A3CF-9855816CAFED}"/>
              </a:ext>
            </a:extLst>
          </p:cNvPr>
          <p:cNvSpPr>
            <a:spLocks noGrp="1"/>
          </p:cNvSpPr>
          <p:nvPr>
            <p:ph type="body" idx="1"/>
          </p:nvPr>
        </p:nvSpPr>
        <p:spPr>
          <a:xfrm>
            <a:off x="159657" y="892628"/>
            <a:ext cx="4549503" cy="4250871"/>
          </a:xfrm>
        </p:spPr>
        <p:txBody>
          <a:bodyPr>
            <a:normAutofit/>
          </a:bodyPr>
          <a:lstStyle/>
          <a:p>
            <a:r>
              <a:rPr lang="en-US" sz="2400" b="1" dirty="0">
                <a:solidFill>
                  <a:srgbClr val="002060"/>
                </a:solidFill>
              </a:rPr>
              <a:t>Emotion Puzzle</a:t>
            </a:r>
          </a:p>
          <a:p>
            <a:endParaRPr lang="en-US" sz="2400" b="1" dirty="0">
              <a:solidFill>
                <a:srgbClr val="002060"/>
              </a:solidFill>
            </a:endParaRPr>
          </a:p>
        </p:txBody>
      </p:sp>
      <p:sp>
        <p:nvSpPr>
          <p:cNvPr id="7" name="Rectangle 2">
            <a:extLst>
              <a:ext uri="{FF2B5EF4-FFF2-40B4-BE49-F238E27FC236}">
                <a16:creationId xmlns:a16="http://schemas.microsoft.com/office/drawing/2014/main" id="{E828033F-65CE-3AA5-FD49-5E5079B6AFCD}"/>
              </a:ext>
            </a:extLst>
          </p:cNvPr>
          <p:cNvSpPr>
            <a:spLocks noChangeArrowheads="1"/>
          </p:cNvSpPr>
          <p:nvPr/>
        </p:nvSpPr>
        <p:spPr bwMode="auto">
          <a:xfrm>
            <a:off x="457394" y="1456182"/>
            <a:ext cx="1611136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RS"/>
          </a:p>
        </p:txBody>
      </p:sp>
      <p:sp>
        <p:nvSpPr>
          <p:cNvPr id="10" name="Rectangle 1">
            <a:extLst>
              <a:ext uri="{FF2B5EF4-FFF2-40B4-BE49-F238E27FC236}">
                <a16:creationId xmlns:a16="http://schemas.microsoft.com/office/drawing/2014/main" id="{3AB67885-F2C1-D0BA-5405-21494D5774AA}"/>
              </a:ext>
            </a:extLst>
          </p:cNvPr>
          <p:cNvSpPr>
            <a:spLocks noChangeArrowheads="1"/>
          </p:cNvSpPr>
          <p:nvPr/>
        </p:nvSpPr>
        <p:spPr bwMode="auto">
          <a:xfrm>
            <a:off x="446876" y="1456181"/>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RS"/>
          </a:p>
        </p:txBody>
      </p:sp>
      <p:pic>
        <p:nvPicPr>
          <p:cNvPr id="6" name="Picture 5" descr="A group of colorful circles with white text&#10;&#10;Description automatically generated">
            <a:extLst>
              <a:ext uri="{FF2B5EF4-FFF2-40B4-BE49-F238E27FC236}">
                <a16:creationId xmlns:a16="http://schemas.microsoft.com/office/drawing/2014/main" id="{34A23F27-EA0D-A4B4-4E67-B6EB8145B2A5}"/>
              </a:ext>
            </a:extLst>
          </p:cNvPr>
          <p:cNvPicPr>
            <a:picLocks noChangeAspect="1"/>
          </p:cNvPicPr>
          <p:nvPr/>
        </p:nvPicPr>
        <p:blipFill>
          <a:blip r:embed="rId3"/>
          <a:stretch>
            <a:fillRect/>
          </a:stretch>
        </p:blipFill>
        <p:spPr>
          <a:xfrm>
            <a:off x="298450" y="1524000"/>
            <a:ext cx="7772400" cy="1905566"/>
          </a:xfrm>
          <a:prstGeom prst="rect">
            <a:avLst/>
          </a:prstGeom>
        </p:spPr>
      </p:pic>
    </p:spTree>
    <p:extLst>
      <p:ext uri="{BB962C8B-B14F-4D97-AF65-F5344CB8AC3E}">
        <p14:creationId xmlns:p14="http://schemas.microsoft.com/office/powerpoint/2010/main" val="2816922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A62A-8F9B-3ADA-69D1-FDDC7601CD8A}"/>
              </a:ext>
            </a:extLst>
          </p:cNvPr>
          <p:cNvSpPr>
            <a:spLocks noGrp="1"/>
          </p:cNvSpPr>
          <p:nvPr>
            <p:ph type="title"/>
          </p:nvPr>
        </p:nvSpPr>
        <p:spPr>
          <a:xfrm>
            <a:off x="457200" y="205979"/>
            <a:ext cx="8229600" cy="614078"/>
          </a:xfrm>
        </p:spPr>
        <p:txBody>
          <a:bodyPr>
            <a:normAutofit fontScale="90000"/>
          </a:bodyPr>
          <a:lstStyle/>
          <a:p>
            <a:r>
              <a:rPr lang="en-US" dirty="0"/>
              <a:t>4. Resources</a:t>
            </a:r>
          </a:p>
        </p:txBody>
      </p:sp>
      <p:sp>
        <p:nvSpPr>
          <p:cNvPr id="3" name="Text Placeholder 2">
            <a:extLst>
              <a:ext uri="{FF2B5EF4-FFF2-40B4-BE49-F238E27FC236}">
                <a16:creationId xmlns:a16="http://schemas.microsoft.com/office/drawing/2014/main" id="{7E054EDA-168D-73DB-A3CF-9855816CAFED}"/>
              </a:ext>
            </a:extLst>
          </p:cNvPr>
          <p:cNvSpPr>
            <a:spLocks noGrp="1"/>
          </p:cNvSpPr>
          <p:nvPr>
            <p:ph type="body" idx="1"/>
          </p:nvPr>
        </p:nvSpPr>
        <p:spPr>
          <a:xfrm>
            <a:off x="159657" y="892628"/>
            <a:ext cx="8882743" cy="4250871"/>
          </a:xfrm>
        </p:spPr>
        <p:txBody>
          <a:bodyPr>
            <a:normAutofit/>
          </a:bodyPr>
          <a:lstStyle/>
          <a:p>
            <a:pPr marL="114300" indent="0">
              <a:buNone/>
            </a:pPr>
            <a:r>
              <a:rPr lang="en-US" sz="2400" b="1" dirty="0">
                <a:solidFill>
                  <a:srgbClr val="ED2F8D"/>
                </a:solidFill>
              </a:rPr>
              <a:t>Activity objectives:</a:t>
            </a:r>
          </a:p>
          <a:p>
            <a:r>
              <a:rPr lang="en-GB" sz="1800" dirty="0">
                <a:solidFill>
                  <a:srgbClr val="002060"/>
                </a:solidFill>
              </a:rPr>
              <a:t>supporting the youth in devising and selecting effective internet search strategies;  </a:t>
            </a:r>
          </a:p>
          <a:p>
            <a:r>
              <a:rPr lang="en-GB" sz="1800" dirty="0">
                <a:solidFill>
                  <a:srgbClr val="002060"/>
                </a:solidFill>
              </a:rPr>
              <a:t>fostering a critical attitude towards the information available online, especially in terms of its reliability; </a:t>
            </a:r>
          </a:p>
          <a:p>
            <a:r>
              <a:rPr lang="en-GB" sz="1800" dirty="0">
                <a:solidFill>
                  <a:srgbClr val="002060"/>
                </a:solidFill>
              </a:rPr>
              <a:t>expanding the knowledge offered by the internet as a meta-source of information: internet searching and chatbots.</a:t>
            </a:r>
            <a:endParaRPr lang="en-US" sz="2000" dirty="0">
              <a:solidFill>
                <a:srgbClr val="002060"/>
              </a:solidFill>
            </a:endParaRPr>
          </a:p>
        </p:txBody>
      </p:sp>
    </p:spTree>
    <p:extLst>
      <p:ext uri="{BB962C8B-B14F-4D97-AF65-F5344CB8AC3E}">
        <p14:creationId xmlns:p14="http://schemas.microsoft.com/office/powerpoint/2010/main" val="12609809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A62A-8F9B-3ADA-69D1-FDDC7601CD8A}"/>
              </a:ext>
            </a:extLst>
          </p:cNvPr>
          <p:cNvSpPr>
            <a:spLocks noGrp="1"/>
          </p:cNvSpPr>
          <p:nvPr>
            <p:ph type="title"/>
          </p:nvPr>
        </p:nvSpPr>
        <p:spPr>
          <a:xfrm>
            <a:off x="457200" y="205979"/>
            <a:ext cx="8229600" cy="614078"/>
          </a:xfrm>
        </p:spPr>
        <p:txBody>
          <a:bodyPr>
            <a:normAutofit fontScale="90000"/>
          </a:bodyPr>
          <a:lstStyle/>
          <a:p>
            <a:r>
              <a:rPr lang="en-US" dirty="0"/>
              <a:t>4. Resources – core activities</a:t>
            </a:r>
          </a:p>
        </p:txBody>
      </p:sp>
      <p:sp>
        <p:nvSpPr>
          <p:cNvPr id="3" name="Text Placeholder 2">
            <a:extLst>
              <a:ext uri="{FF2B5EF4-FFF2-40B4-BE49-F238E27FC236}">
                <a16:creationId xmlns:a16="http://schemas.microsoft.com/office/drawing/2014/main" id="{7E054EDA-168D-73DB-A3CF-9855816CAFED}"/>
              </a:ext>
            </a:extLst>
          </p:cNvPr>
          <p:cNvSpPr>
            <a:spLocks noGrp="1"/>
          </p:cNvSpPr>
          <p:nvPr>
            <p:ph type="body" idx="1"/>
          </p:nvPr>
        </p:nvSpPr>
        <p:spPr>
          <a:xfrm>
            <a:off x="159657" y="892628"/>
            <a:ext cx="8882743" cy="4250871"/>
          </a:xfrm>
        </p:spPr>
        <p:txBody>
          <a:bodyPr>
            <a:normAutofit/>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2000" b="0" i="0" u="none" strike="noStrike" cap="none" dirty="0">
                <a:solidFill>
                  <a:srgbClr val="002060"/>
                </a:solidFill>
                <a:effectLst/>
                <a:latin typeface="Arial"/>
                <a:ea typeface="Arial"/>
                <a:cs typeface="Arial"/>
                <a:sym typeface="Arial"/>
              </a:rPr>
              <a:t>What (all) can be resources when solving a problem?</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2000" b="0" i="0" u="none" strike="noStrike" cap="none" dirty="0">
                <a:solidFill>
                  <a:srgbClr val="002060"/>
                </a:solidFill>
                <a:effectLst/>
                <a:latin typeface="Arial"/>
                <a:ea typeface="Arial"/>
                <a:cs typeface="Arial"/>
                <a:sym typeface="Arial"/>
              </a:rPr>
              <a:t>Resources in my head</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2000" b="0" i="0" u="none" strike="noStrike" cap="none" dirty="0">
                <a:solidFill>
                  <a:srgbClr val="002060"/>
                </a:solidFill>
                <a:effectLst/>
                <a:latin typeface="Arial"/>
                <a:ea typeface="Arial"/>
                <a:cs typeface="Arial"/>
                <a:sym typeface="Arial"/>
              </a:rPr>
              <a:t>Internet as a source of information: how do we search?</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2000" b="0" i="0" u="none" strike="noStrike" cap="none" dirty="0">
                <a:solidFill>
                  <a:srgbClr val="002060"/>
                </a:solidFill>
                <a:effectLst/>
                <a:latin typeface="Arial"/>
                <a:ea typeface="Arial"/>
                <a:cs typeface="Arial"/>
                <a:sym typeface="Arial"/>
              </a:rPr>
              <a:t>Critical attitude towards information: "Fake news"</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2000" b="0" i="0" u="none" strike="noStrike" cap="none" dirty="0">
                <a:solidFill>
                  <a:srgbClr val="002060"/>
                </a:solidFill>
                <a:effectLst/>
                <a:latin typeface="Arial"/>
                <a:ea typeface="Arial"/>
                <a:cs typeface="Arial"/>
                <a:sym typeface="Arial"/>
              </a:rPr>
              <a:t>Critical attitude towards information: References and </a:t>
            </a:r>
            <a:r>
              <a:rPr lang="en-US" sz="2000" b="0" i="0" u="none" strike="noStrike" cap="none" dirty="0" err="1">
                <a:solidFill>
                  <a:srgbClr val="002060"/>
                </a:solidFill>
                <a:effectLst/>
                <a:latin typeface="Arial"/>
                <a:ea typeface="Arial"/>
                <a:cs typeface="Arial"/>
                <a:sym typeface="Arial"/>
              </a:rPr>
              <a:t>ChatGPT</a:t>
            </a:r>
            <a:endParaRPr lang="en-US" sz="2000" b="0" i="0" u="none" strike="noStrike" cap="none" dirty="0">
              <a:solidFill>
                <a:srgbClr val="002060"/>
              </a:solidFill>
              <a:effectLst/>
              <a:latin typeface="Arial"/>
              <a:ea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2000" b="0" i="0" u="none" strike="noStrike" cap="none" dirty="0">
                <a:solidFill>
                  <a:srgbClr val="002060"/>
                </a:solidFill>
                <a:effectLst/>
                <a:latin typeface="Arial"/>
                <a:ea typeface="Arial"/>
                <a:cs typeface="Arial"/>
                <a:sym typeface="Arial"/>
              </a:rPr>
              <a:t>Searching for relevant sources</a:t>
            </a:r>
          </a:p>
        </p:txBody>
      </p:sp>
    </p:spTree>
    <p:extLst>
      <p:ext uri="{BB962C8B-B14F-4D97-AF65-F5344CB8AC3E}">
        <p14:creationId xmlns:p14="http://schemas.microsoft.com/office/powerpoint/2010/main" val="730360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A62A-8F9B-3ADA-69D1-FDDC7601CD8A}"/>
              </a:ext>
            </a:extLst>
          </p:cNvPr>
          <p:cNvSpPr>
            <a:spLocks noGrp="1"/>
          </p:cNvSpPr>
          <p:nvPr>
            <p:ph type="title"/>
          </p:nvPr>
        </p:nvSpPr>
        <p:spPr>
          <a:xfrm>
            <a:off x="457200" y="205979"/>
            <a:ext cx="8229600" cy="614078"/>
          </a:xfrm>
        </p:spPr>
        <p:txBody>
          <a:bodyPr>
            <a:normAutofit fontScale="90000"/>
          </a:bodyPr>
          <a:lstStyle/>
          <a:p>
            <a:r>
              <a:rPr lang="en-US" dirty="0"/>
              <a:t>Training implementation</a:t>
            </a:r>
          </a:p>
        </p:txBody>
      </p:sp>
      <p:sp>
        <p:nvSpPr>
          <p:cNvPr id="3" name="Text Placeholder 2">
            <a:extLst>
              <a:ext uri="{FF2B5EF4-FFF2-40B4-BE49-F238E27FC236}">
                <a16:creationId xmlns:a16="http://schemas.microsoft.com/office/drawing/2014/main" id="{7E054EDA-168D-73DB-A3CF-9855816CAFED}"/>
              </a:ext>
            </a:extLst>
          </p:cNvPr>
          <p:cNvSpPr>
            <a:spLocks noGrp="1"/>
          </p:cNvSpPr>
          <p:nvPr>
            <p:ph type="body" idx="1"/>
          </p:nvPr>
        </p:nvSpPr>
        <p:spPr>
          <a:xfrm>
            <a:off x="159657" y="892628"/>
            <a:ext cx="8882743" cy="4250871"/>
          </a:xfrm>
        </p:spPr>
        <p:txBody>
          <a:bodyPr>
            <a:norm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None/>
              <a:tabLst/>
              <a:defRPr/>
            </a:pPr>
            <a:endParaRPr lang="en-US" sz="1800" dirty="0">
              <a:solidFill>
                <a:srgbClr val="002060"/>
              </a:solidFill>
              <a:latin typeface="Calibri" panose="020F0502020204030204" pitchFamily="34" charset="0"/>
              <a:ea typeface="Arial"/>
              <a:cs typeface="Calibri" panose="020F0502020204030204" pitchFamily="34" charset="0"/>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800" b="0" i="0" u="none" strike="noStrike" cap="none" dirty="0">
                <a:solidFill>
                  <a:srgbClr val="002060"/>
                </a:solidFill>
                <a:effectLst/>
                <a:latin typeface="Calibri" panose="020F0502020204030204" pitchFamily="34" charset="0"/>
                <a:ea typeface="Arial"/>
                <a:cs typeface="Calibri" panose="020F0502020204030204" pitchFamily="34" charset="0"/>
                <a:sym typeface="Arial"/>
              </a:rPr>
              <a:t>Participants: </a:t>
            </a:r>
          </a:p>
          <a:p>
            <a:pPr lvl="1" indent="-298450">
              <a:spcBef>
                <a:spcPts val="0"/>
              </a:spcBef>
              <a:buClr>
                <a:srgbClr val="000000"/>
              </a:buClr>
              <a:buSzPts val="1100"/>
              <a:buFont typeface="Arial"/>
              <a:buChar char="●"/>
              <a:defRPr/>
            </a:pPr>
            <a:r>
              <a:rPr lang="en-GB" sz="1400" b="0" i="0" u="none" strike="noStrike" dirty="0">
                <a:solidFill>
                  <a:srgbClr val="002060"/>
                </a:solidFill>
                <a:effectLst/>
                <a:latin typeface="Calibri" panose="020F0502020204030204" pitchFamily="34" charset="0"/>
                <a:cs typeface="Calibri" panose="020F0502020204030204" pitchFamily="34" charset="0"/>
              </a:rPr>
              <a:t>second-year students from six Belgrade high schools (3 gymnasium and 3 vocational </a:t>
            </a:r>
            <a:r>
              <a:rPr lang="en-GB" sz="1400" b="0" i="0" u="none" strike="noStrike" dirty="0" err="1">
                <a:solidFill>
                  <a:srgbClr val="002060"/>
                </a:solidFill>
                <a:effectLst/>
                <a:latin typeface="Calibri" panose="020F0502020204030204" pitchFamily="34" charset="0"/>
                <a:cs typeface="Calibri" panose="020F0502020204030204" pitchFamily="34" charset="0"/>
              </a:rPr>
              <a:t>schoolsvocational</a:t>
            </a:r>
            <a:r>
              <a:rPr lang="en-GB" sz="1400" b="0" i="0" u="none" strike="noStrike" dirty="0">
                <a:solidFill>
                  <a:srgbClr val="002060"/>
                </a:solidFill>
                <a:effectLst/>
                <a:latin typeface="Calibri" panose="020F0502020204030204" pitchFamily="34" charset="0"/>
                <a:cs typeface="Calibri" panose="020F0502020204030204" pitchFamily="34" charset="0"/>
              </a:rPr>
              <a:t>) </a:t>
            </a:r>
          </a:p>
          <a:p>
            <a:pPr lvl="1" indent="-298450">
              <a:spcBef>
                <a:spcPts val="0"/>
              </a:spcBef>
              <a:buClr>
                <a:srgbClr val="000000"/>
              </a:buClr>
              <a:buSzPts val="1100"/>
              <a:buFont typeface="Arial"/>
              <a:buChar char="●"/>
              <a:defRPr/>
            </a:pPr>
            <a:r>
              <a:rPr lang="en-GB" sz="1400" b="0" i="0" u="none" strike="noStrike" dirty="0">
                <a:solidFill>
                  <a:srgbClr val="002060"/>
                </a:solidFill>
                <a:effectLst/>
                <a:latin typeface="Calibri" panose="020F0502020204030204" pitchFamily="34" charset="0"/>
                <a:cs typeface="Calibri" panose="020F0502020204030204" pitchFamily="34" charset="0"/>
              </a:rPr>
              <a:t>approximately 21 students per group, </a:t>
            </a:r>
            <a:r>
              <a:rPr lang="en-GB" sz="1400" dirty="0">
                <a:solidFill>
                  <a:srgbClr val="002060"/>
                </a:solidFill>
                <a:latin typeface="Calibri" panose="020F0502020204030204" pitchFamily="34" charset="0"/>
                <a:cs typeface="Calibri" panose="020F0502020204030204" pitchFamily="34" charset="0"/>
              </a:rPr>
              <a:t>123 students total</a:t>
            </a:r>
          </a:p>
          <a:p>
            <a:pPr lvl="1" indent="-298450">
              <a:spcBef>
                <a:spcPts val="0"/>
              </a:spcBef>
              <a:buClr>
                <a:srgbClr val="000000"/>
              </a:buClr>
              <a:buSzPts val="1100"/>
              <a:buFont typeface="Arial"/>
              <a:buChar char="●"/>
              <a:defRPr/>
            </a:pPr>
            <a:r>
              <a:rPr lang="en-GB" sz="1400" b="0" i="0" u="none" strike="noStrike" dirty="0">
                <a:solidFill>
                  <a:srgbClr val="002060"/>
                </a:solidFill>
                <a:effectLst/>
                <a:latin typeface="Calibri" panose="020F0502020204030204" pitchFamily="34" charset="0"/>
                <a:cs typeface="Calibri" panose="020F0502020204030204" pitchFamily="34" charset="0"/>
              </a:rPr>
              <a:t>67 (54.5%) were girls and 71 (57.7%) attendees of general (grammar) school</a:t>
            </a:r>
          </a:p>
          <a:p>
            <a:pPr lvl="1" indent="-298450">
              <a:spcBef>
                <a:spcPts val="0"/>
              </a:spcBef>
              <a:buClr>
                <a:srgbClr val="000000"/>
              </a:buClr>
              <a:buSzPts val="1100"/>
              <a:buFont typeface="Arial"/>
              <a:buChar char="●"/>
              <a:defRPr/>
            </a:pPr>
            <a:endParaRPr lang="en-GB" sz="1400" cap="none" dirty="0">
              <a:solidFill>
                <a:srgbClr val="002060"/>
              </a:solidFill>
              <a:latin typeface="Calibri" panose="020F0502020204030204" pitchFamily="34" charset="0"/>
              <a:ea typeface="Arial"/>
              <a:cs typeface="Calibri" panose="020F0502020204030204" pitchFamily="34" charset="0"/>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GB" sz="1800" dirty="0">
                <a:solidFill>
                  <a:srgbClr val="002060"/>
                </a:solidFill>
                <a:latin typeface="Calibri" panose="020F0502020204030204" pitchFamily="34" charset="0"/>
                <a:cs typeface="Calibri" panose="020F0502020204030204" pitchFamily="34" charset="0"/>
              </a:rPr>
              <a:t>T</a:t>
            </a:r>
            <a:r>
              <a:rPr lang="en-GB" sz="1800" b="0" i="0" u="none" strike="noStrike" dirty="0">
                <a:solidFill>
                  <a:srgbClr val="002060"/>
                </a:solidFill>
                <a:effectLst/>
                <a:latin typeface="Calibri" panose="020F0502020204030204" pitchFamily="34" charset="0"/>
                <a:cs typeface="Calibri" panose="020F0502020204030204" pitchFamily="34" charset="0"/>
              </a:rPr>
              <a:t>raining took place over four days</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GB" sz="1800" dirty="0">
                <a:solidFill>
                  <a:srgbClr val="002060"/>
                </a:solidFill>
                <a:latin typeface="Calibri" panose="020F0502020204030204" pitchFamily="34" charset="0"/>
                <a:cs typeface="Calibri" panose="020F0502020204030204" pitchFamily="34" charset="0"/>
              </a:rPr>
              <a:t>S</a:t>
            </a:r>
            <a:r>
              <a:rPr lang="en-GB" sz="1800" b="0" i="0" u="none" strike="noStrike" dirty="0">
                <a:solidFill>
                  <a:srgbClr val="002060"/>
                </a:solidFill>
                <a:effectLst/>
                <a:latin typeface="Calibri" panose="020F0502020204030204" pitchFamily="34" charset="0"/>
                <a:cs typeface="Calibri" panose="020F0502020204030204" pitchFamily="34" charset="0"/>
              </a:rPr>
              <a:t>essions lasting three or four hours each</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GB" sz="1800" b="0" i="0" u="none" strike="noStrike" dirty="0">
              <a:solidFill>
                <a:srgbClr val="002060"/>
              </a:solidFill>
              <a:effectLst/>
              <a:latin typeface="Calibri" panose="020F0502020204030204" pitchFamily="34" charset="0"/>
              <a:ea typeface="Arial"/>
              <a:cs typeface="Calibri" panose="020F0502020204030204" pitchFamily="34" charset="0"/>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GB" sz="1800" dirty="0">
              <a:solidFill>
                <a:srgbClr val="002060"/>
              </a:solidFill>
              <a:latin typeface="Calibri" panose="020F0502020204030204" pitchFamily="34" charset="0"/>
              <a:ea typeface="Arial"/>
              <a:cs typeface="Calibri" panose="020F0502020204030204" pitchFamily="34" charset="0"/>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800" b="1" i="0" u="none" strike="noStrike" cap="none" dirty="0">
                <a:solidFill>
                  <a:srgbClr val="ED2F8D"/>
                </a:solidFill>
                <a:effectLst/>
                <a:latin typeface="Calibri" panose="020F0502020204030204" pitchFamily="34" charset="0"/>
                <a:ea typeface="Arial"/>
                <a:cs typeface="Calibri" panose="020F0502020204030204" pitchFamily="34" charset="0"/>
                <a:sym typeface="Arial"/>
              </a:rPr>
              <a:t>Trainer impressions and evaluation results:</a:t>
            </a:r>
          </a:p>
          <a:p>
            <a:pPr marL="958850" lvl="1">
              <a:spcBef>
                <a:spcPts val="0"/>
              </a:spcBef>
              <a:buClr>
                <a:srgbClr val="000000"/>
              </a:buClr>
              <a:buSzPts val="1100"/>
              <a:defRPr/>
            </a:pPr>
            <a:r>
              <a:rPr lang="en-US" sz="1400" b="0" i="0" u="none" strike="noStrike" cap="none" dirty="0">
                <a:solidFill>
                  <a:srgbClr val="002060"/>
                </a:solidFill>
                <a:effectLst/>
                <a:latin typeface="Calibri" panose="020F0502020204030204" pitchFamily="34" charset="0"/>
                <a:ea typeface="Arial"/>
                <a:cs typeface="Calibri" panose="020F0502020204030204" pitchFamily="34" charset="0"/>
                <a:sym typeface="Arial"/>
              </a:rPr>
              <a:t>The training can be successfully carried out according to the intended scenario</a:t>
            </a:r>
          </a:p>
          <a:p>
            <a:pPr marL="958850" lvl="1">
              <a:spcBef>
                <a:spcPts val="0"/>
              </a:spcBef>
              <a:buClr>
                <a:srgbClr val="000000"/>
              </a:buClr>
              <a:buSzPts val="1100"/>
              <a:defRPr/>
            </a:pPr>
            <a:r>
              <a:rPr lang="en-US" sz="1400" b="0" i="0" u="none" strike="noStrike" cap="none" dirty="0">
                <a:solidFill>
                  <a:srgbClr val="002060"/>
                </a:solidFill>
                <a:effectLst/>
                <a:latin typeface="Calibri" panose="020F0502020204030204" pitchFamily="34" charset="0"/>
                <a:ea typeface="Arial"/>
                <a:cs typeface="Calibri" panose="020F0502020204030204" pitchFamily="34" charset="0"/>
                <a:sym typeface="Arial"/>
              </a:rPr>
              <a:t>Student ratings of content relevance: 3.39–3.58 (on a scale of 1–4)</a:t>
            </a:r>
          </a:p>
          <a:p>
            <a:pPr marL="958850" lvl="1">
              <a:spcBef>
                <a:spcPts val="0"/>
              </a:spcBef>
              <a:buClr>
                <a:srgbClr val="000000"/>
              </a:buClr>
              <a:buSzPts val="1100"/>
              <a:defRPr/>
            </a:pPr>
            <a:r>
              <a:rPr lang="en-US" sz="1400" b="0" i="0" u="none" strike="noStrike" cap="none" dirty="0">
                <a:solidFill>
                  <a:srgbClr val="002060"/>
                </a:solidFill>
                <a:effectLst/>
                <a:latin typeface="Calibri" panose="020F0502020204030204" pitchFamily="34" charset="0"/>
                <a:ea typeface="Arial"/>
                <a:cs typeface="Calibri" panose="020F0502020204030204" pitchFamily="34" charset="0"/>
                <a:sym typeface="Arial"/>
              </a:rPr>
              <a:t>Student ratings of their own competence after the turn: 3.61–3.80 (on a scale of 1 to 4)</a:t>
            </a:r>
          </a:p>
        </p:txBody>
      </p:sp>
    </p:spTree>
    <p:extLst>
      <p:ext uri="{BB962C8B-B14F-4D97-AF65-F5344CB8AC3E}">
        <p14:creationId xmlns:p14="http://schemas.microsoft.com/office/powerpoint/2010/main" val="2341577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A62A-8F9B-3ADA-69D1-FDDC7601CD8A}"/>
              </a:ext>
            </a:extLst>
          </p:cNvPr>
          <p:cNvSpPr>
            <a:spLocks noGrp="1"/>
          </p:cNvSpPr>
          <p:nvPr>
            <p:ph type="title"/>
          </p:nvPr>
        </p:nvSpPr>
        <p:spPr>
          <a:xfrm>
            <a:off x="457200" y="205979"/>
            <a:ext cx="8229600" cy="614078"/>
          </a:xfrm>
        </p:spPr>
        <p:txBody>
          <a:bodyPr>
            <a:normAutofit fontScale="90000"/>
          </a:bodyPr>
          <a:lstStyle/>
          <a:p>
            <a:r>
              <a:rPr lang="en-US" dirty="0"/>
              <a:t>Conclusion</a:t>
            </a:r>
          </a:p>
        </p:txBody>
      </p:sp>
      <p:sp>
        <p:nvSpPr>
          <p:cNvPr id="3" name="Text Placeholder 2">
            <a:extLst>
              <a:ext uri="{FF2B5EF4-FFF2-40B4-BE49-F238E27FC236}">
                <a16:creationId xmlns:a16="http://schemas.microsoft.com/office/drawing/2014/main" id="{7E054EDA-168D-73DB-A3CF-9855816CAFED}"/>
              </a:ext>
            </a:extLst>
          </p:cNvPr>
          <p:cNvSpPr>
            <a:spLocks noGrp="1"/>
          </p:cNvSpPr>
          <p:nvPr>
            <p:ph type="body" idx="1"/>
          </p:nvPr>
        </p:nvSpPr>
        <p:spPr>
          <a:xfrm>
            <a:off x="159657" y="892628"/>
            <a:ext cx="8882743" cy="4250871"/>
          </a:xfrm>
        </p:spPr>
        <p:txBody>
          <a:bodyPr>
            <a:normAutofit/>
          </a:bodyPr>
          <a:lstStyle/>
          <a:p>
            <a:pPr marL="444500" indent="-285750">
              <a:spcBef>
                <a:spcPts val="0"/>
              </a:spcBef>
              <a:buClr>
                <a:srgbClr val="000000"/>
              </a:buClr>
              <a:buSzPts val="1100"/>
              <a:buFont typeface="Arial" panose="020B0604020202020204" pitchFamily="34" charset="0"/>
              <a:buChar char="•"/>
              <a:defRPr/>
            </a:pPr>
            <a:r>
              <a:rPr lang="en-GB" sz="1800" i="0" u="none" strike="noStrike" dirty="0">
                <a:solidFill>
                  <a:srgbClr val="002060"/>
                </a:solidFill>
                <a:effectLst/>
                <a:latin typeface="Calibri" panose="020F0502020204030204" pitchFamily="34" charset="0"/>
                <a:cs typeface="Calibri" panose="020F0502020204030204" pitchFamily="34" charset="0"/>
              </a:rPr>
              <a:t>Current education </a:t>
            </a:r>
            <a:r>
              <a:rPr lang="en-GB" sz="1800" b="1" i="0" u="none" strike="noStrike" dirty="0">
                <a:solidFill>
                  <a:srgbClr val="002060"/>
                </a:solidFill>
                <a:effectLst/>
                <a:latin typeface="Calibri" panose="020F0502020204030204" pitchFamily="34" charset="0"/>
                <a:cs typeface="Calibri" panose="020F0502020204030204" pitchFamily="34" charset="0"/>
              </a:rPr>
              <a:t>does not provide adequate opportunities </a:t>
            </a:r>
            <a:r>
              <a:rPr lang="en-GB" sz="1800" i="0" u="none" strike="noStrike" dirty="0">
                <a:solidFill>
                  <a:srgbClr val="002060"/>
                </a:solidFill>
                <a:effectLst/>
                <a:latin typeface="Calibri" panose="020F0502020204030204" pitchFamily="34" charset="0"/>
                <a:cs typeface="Calibri" panose="020F0502020204030204" pitchFamily="34" charset="0"/>
              </a:rPr>
              <a:t>for the development of CPS competences</a:t>
            </a:r>
          </a:p>
          <a:p>
            <a:pPr marL="901700" lvl="1" indent="-285750">
              <a:spcBef>
                <a:spcPts val="0"/>
              </a:spcBef>
              <a:buClr>
                <a:srgbClr val="000000"/>
              </a:buClr>
              <a:buSzPts val="1100"/>
              <a:buFont typeface="Arial" panose="020B0604020202020204" pitchFamily="34" charset="0"/>
              <a:buChar char="•"/>
              <a:defRPr/>
            </a:pPr>
            <a:endParaRPr lang="en-GB" sz="1400" i="0" u="none" strike="noStrike" dirty="0">
              <a:solidFill>
                <a:srgbClr val="002060"/>
              </a:solidFill>
              <a:effectLst/>
              <a:latin typeface="Calibri" panose="020F0502020204030204" pitchFamily="34" charset="0"/>
              <a:cs typeface="Calibri" panose="020F0502020204030204" pitchFamily="34" charset="0"/>
            </a:endParaRPr>
          </a:p>
          <a:p>
            <a:pPr marL="444500" indent="-285750">
              <a:spcBef>
                <a:spcPts val="0"/>
              </a:spcBef>
              <a:buClr>
                <a:srgbClr val="000000"/>
              </a:buClr>
              <a:buSzPts val="1100"/>
              <a:buFont typeface="Arial" panose="020B0604020202020204" pitchFamily="34" charset="0"/>
              <a:buChar char="•"/>
              <a:defRPr/>
            </a:pPr>
            <a:r>
              <a:rPr lang="en-GB" sz="1800" dirty="0">
                <a:solidFill>
                  <a:srgbClr val="002060"/>
                </a:solidFill>
                <a:latin typeface="Calibri" panose="020F0502020204030204" pitchFamily="34" charset="0"/>
                <a:cs typeface="Calibri" panose="020F0502020204030204" pitchFamily="34" charset="0"/>
              </a:rPr>
              <a:t>Why </a:t>
            </a:r>
            <a:r>
              <a:rPr lang="en-GB" sz="1800" b="1" dirty="0">
                <a:solidFill>
                  <a:srgbClr val="ED2F8D"/>
                </a:solidFill>
                <a:latin typeface="Calibri" panose="020F0502020204030204" pitchFamily="34" charset="0"/>
                <a:cs typeface="Calibri" panose="020F0502020204030204" pitchFamily="34" charset="0"/>
              </a:rPr>
              <a:t>PEER training</a:t>
            </a:r>
            <a:r>
              <a:rPr lang="en-GB" sz="1800" dirty="0">
                <a:solidFill>
                  <a:srgbClr val="002060"/>
                </a:solidFill>
                <a:latin typeface="Calibri" panose="020F0502020204030204" pitchFamily="34" charset="0"/>
                <a:cs typeface="Calibri" panose="020F0502020204030204" pitchFamily="34" charset="0"/>
              </a:rPr>
              <a:t>?</a:t>
            </a:r>
          </a:p>
          <a:p>
            <a:pPr marL="901700" lvl="1" indent="-285750">
              <a:spcBef>
                <a:spcPts val="0"/>
              </a:spcBef>
              <a:buClr>
                <a:srgbClr val="000000"/>
              </a:buClr>
              <a:buSzPts val="1100"/>
              <a:buFont typeface="Wingdings" pitchFamily="2" charset="2"/>
              <a:buChar char="Ø"/>
              <a:defRPr/>
            </a:pPr>
            <a:endParaRPr lang="en-GB" sz="1600" dirty="0">
              <a:solidFill>
                <a:srgbClr val="002060"/>
              </a:solidFill>
              <a:latin typeface="Calibri" panose="020F0502020204030204" pitchFamily="34" charset="0"/>
              <a:cs typeface="Calibri" panose="020F0502020204030204" pitchFamily="34" charset="0"/>
            </a:endParaRPr>
          </a:p>
          <a:p>
            <a:pPr marL="901700" lvl="1" indent="-285750">
              <a:spcBef>
                <a:spcPts val="0"/>
              </a:spcBef>
              <a:buClr>
                <a:srgbClr val="000000"/>
              </a:buClr>
              <a:buSzPts val="1100"/>
              <a:buFont typeface="Wingdings" pitchFamily="2" charset="2"/>
              <a:buChar char="Ø"/>
              <a:defRPr/>
            </a:pPr>
            <a:r>
              <a:rPr lang="en-GB" sz="1600" dirty="0">
                <a:solidFill>
                  <a:srgbClr val="002060"/>
                </a:solidFill>
                <a:latin typeface="Calibri" panose="020F0502020204030204" pitchFamily="34" charset="0"/>
                <a:cs typeface="Calibri" panose="020F0502020204030204" pitchFamily="34" charset="0"/>
              </a:rPr>
              <a:t>It follows a simple structure - every teacher can do it</a:t>
            </a:r>
          </a:p>
          <a:p>
            <a:pPr marL="901700" lvl="1" indent="-285750">
              <a:spcBef>
                <a:spcPts val="0"/>
              </a:spcBef>
              <a:buClr>
                <a:srgbClr val="000000"/>
              </a:buClr>
              <a:buSzPts val="1100"/>
              <a:buFont typeface="Wingdings" pitchFamily="2" charset="2"/>
              <a:buChar char="Ø"/>
              <a:defRPr/>
            </a:pPr>
            <a:r>
              <a:rPr lang="en-GB" sz="1600" dirty="0">
                <a:solidFill>
                  <a:srgbClr val="002060"/>
                </a:solidFill>
                <a:latin typeface="Calibri" panose="020F0502020204030204" pitchFamily="34" charset="0"/>
                <a:cs typeface="Calibri" panose="020F0502020204030204" pitchFamily="34" charset="0"/>
              </a:rPr>
              <a:t>It can be easily implemented in educational setting</a:t>
            </a:r>
          </a:p>
          <a:p>
            <a:pPr marL="901700" lvl="1" indent="-285750">
              <a:spcBef>
                <a:spcPts val="0"/>
              </a:spcBef>
              <a:buClr>
                <a:srgbClr val="000000"/>
              </a:buClr>
              <a:buSzPts val="1100"/>
              <a:buFont typeface="Wingdings" pitchFamily="2" charset="2"/>
              <a:buChar char="Ø"/>
              <a:defRPr/>
            </a:pPr>
            <a:r>
              <a:rPr lang="en-GB" sz="1600" dirty="0">
                <a:solidFill>
                  <a:srgbClr val="002060"/>
                </a:solidFill>
                <a:latin typeface="Calibri" panose="020F0502020204030204" pitchFamily="34" charset="0"/>
                <a:cs typeface="Calibri" panose="020F0502020204030204" pitchFamily="34" charset="0"/>
              </a:rPr>
              <a:t>It can be modified to become a part of regular school lessons </a:t>
            </a:r>
          </a:p>
          <a:p>
            <a:pPr marL="901700" lvl="1" indent="-285750">
              <a:spcBef>
                <a:spcPts val="0"/>
              </a:spcBef>
              <a:buClr>
                <a:srgbClr val="000000"/>
              </a:buClr>
              <a:buSzPts val="1100"/>
              <a:buFont typeface="Wingdings" pitchFamily="2" charset="2"/>
              <a:buChar char="Ø"/>
              <a:defRPr/>
            </a:pPr>
            <a:r>
              <a:rPr lang="en-GB" sz="1600" dirty="0">
                <a:solidFill>
                  <a:srgbClr val="002060"/>
                </a:solidFill>
                <a:latin typeface="Calibri" panose="020F0502020204030204" pitchFamily="34" charset="0"/>
                <a:cs typeface="Calibri" panose="020F0502020204030204" pitchFamily="34" charset="0"/>
              </a:rPr>
              <a:t>It can be done both in formal and informal context</a:t>
            </a:r>
          </a:p>
          <a:p>
            <a:pPr marL="901700" lvl="1" indent="-285750">
              <a:spcBef>
                <a:spcPts val="0"/>
              </a:spcBef>
              <a:buClr>
                <a:srgbClr val="000000"/>
              </a:buClr>
              <a:buSzPts val="1100"/>
              <a:buFont typeface="Arial" panose="020B0604020202020204" pitchFamily="34" charset="0"/>
              <a:buChar char="•"/>
              <a:defRPr/>
            </a:pPr>
            <a:endParaRPr lang="en-GB" sz="1400" i="0" u="none" strike="noStrike" dirty="0">
              <a:solidFill>
                <a:srgbClr val="002060"/>
              </a:solidFill>
              <a:effectLst/>
              <a:latin typeface="Noto Sans Symbols"/>
            </a:endParaRPr>
          </a:p>
          <a:p>
            <a:pPr marL="444500" indent="-285750">
              <a:spcBef>
                <a:spcPts val="0"/>
              </a:spcBef>
              <a:buClr>
                <a:srgbClr val="000000"/>
              </a:buClr>
              <a:buSzPts val="1100"/>
              <a:buFont typeface="Arial" panose="020B0604020202020204" pitchFamily="34" charset="0"/>
              <a:buChar char="•"/>
              <a:defRPr/>
            </a:pPr>
            <a:endParaRPr lang="en-GB" sz="1800" b="1" i="0" u="none" strike="noStrike" dirty="0">
              <a:solidFill>
                <a:srgbClr val="002060"/>
              </a:solidFill>
              <a:effectLst/>
              <a:latin typeface="Noto Sans Symbols"/>
            </a:endParaRPr>
          </a:p>
          <a:p>
            <a:pPr marL="444500" indent="-285750">
              <a:spcBef>
                <a:spcPts val="0"/>
              </a:spcBef>
              <a:buClr>
                <a:srgbClr val="000000"/>
              </a:buClr>
              <a:buSzPts val="1100"/>
              <a:buFont typeface="Arial" panose="020B0604020202020204" pitchFamily="34" charset="0"/>
              <a:buChar char="•"/>
              <a:defRPr/>
            </a:pPr>
            <a:endParaRPr lang="en-GB" sz="1800" b="1" i="0" u="none" strike="noStrike" dirty="0">
              <a:solidFill>
                <a:srgbClr val="002060"/>
              </a:solidFill>
              <a:effectLst/>
              <a:latin typeface="Noto Sans Symbols"/>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400" b="0" i="0" u="none" strike="noStrike" cap="none" dirty="0">
              <a:solidFill>
                <a:srgbClr val="002060"/>
              </a:solidFill>
              <a:effectLst/>
              <a:latin typeface="Calibri" panose="020F0502020204030204" pitchFamily="34" charset="0"/>
              <a:ea typeface="Arial"/>
              <a:cs typeface="Calibri" panose="020F0502020204030204" pitchFamily="34" charset="0"/>
              <a:sym typeface="Arial"/>
            </a:endParaRPr>
          </a:p>
        </p:txBody>
      </p:sp>
    </p:spTree>
    <p:extLst>
      <p:ext uri="{BB962C8B-B14F-4D97-AF65-F5344CB8AC3E}">
        <p14:creationId xmlns:p14="http://schemas.microsoft.com/office/powerpoint/2010/main" val="2878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036" y="826944"/>
            <a:ext cx="8354291" cy="927966"/>
          </a:xfrm>
        </p:spPr>
        <p:txBody>
          <a:bodyPr>
            <a:noAutofit/>
          </a:bodyPr>
          <a:lstStyle/>
          <a:p>
            <a:r>
              <a:rPr lang="en-US" sz="4200" dirty="0"/>
              <a:t>THANK YOU FOR YOUR ATTENTION!</a:t>
            </a:r>
            <a:br>
              <a:rPr lang="en-US" sz="4200" dirty="0"/>
            </a:br>
            <a:endParaRPr lang="en-US" sz="4200" dirty="0"/>
          </a:p>
        </p:txBody>
      </p:sp>
      <p:sp>
        <p:nvSpPr>
          <p:cNvPr id="3" name="Text Placeholder 2"/>
          <p:cNvSpPr>
            <a:spLocks noGrp="1"/>
          </p:cNvSpPr>
          <p:nvPr>
            <p:ph type="body" idx="1"/>
          </p:nvPr>
        </p:nvSpPr>
        <p:spPr/>
        <p:txBody>
          <a:bodyPr/>
          <a:lstStyle/>
          <a:p>
            <a:endParaRPr lang="en-US" dirty="0"/>
          </a:p>
          <a:p>
            <a:pPr marL="114300" indent="0" algn="ctr">
              <a:buNone/>
            </a:pPr>
            <a:r>
              <a:rPr lang="en-US" dirty="0"/>
              <a:t>Learn more about the training and project at </a:t>
            </a:r>
          </a:p>
          <a:p>
            <a:pPr marL="114300" indent="0" algn="ctr">
              <a:buNone/>
            </a:pPr>
            <a:r>
              <a:rPr lang="en-US" b="1" dirty="0">
                <a:hlinkClick r:id="rId3"/>
              </a:rPr>
              <a:t>https://peersolvers.f.bg.ac.rs/</a:t>
            </a:r>
            <a:r>
              <a:rPr lang="en-US" b="1" dirty="0"/>
              <a:t> </a:t>
            </a:r>
          </a:p>
          <a:p>
            <a:pPr marL="114300" indent="0">
              <a:buNone/>
            </a:pPr>
            <a:endParaRPr lang="en-US" b="1" dirty="0"/>
          </a:p>
          <a:p>
            <a:pPr marL="114300" indent="0">
              <a:buNone/>
            </a:pPr>
            <a:endParaRPr lang="en-US" b="1" dirty="0"/>
          </a:p>
        </p:txBody>
      </p:sp>
    </p:spTree>
    <p:extLst>
      <p:ext uri="{BB962C8B-B14F-4D97-AF65-F5344CB8AC3E}">
        <p14:creationId xmlns:p14="http://schemas.microsoft.com/office/powerpoint/2010/main" val="2863903068"/>
      </p:ext>
    </p:extLst>
  </p:cSld>
  <p:clrMapOvr>
    <a:masterClrMapping/>
  </p:clrMapOvr>
</p:sld>
</file>

<file path=ppt/theme/theme1.xml><?xml version="1.0" encoding="utf-8"?>
<a:theme xmlns:a="http://schemas.openxmlformats.org/drawingml/2006/main" name="PEERSolvers presentation templat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4970</TotalTime>
  <Words>1813</Words>
  <Application>Microsoft Office PowerPoint</Application>
  <PresentationFormat>On-screen Show (16:9)</PresentationFormat>
  <Paragraphs>226</Paragraphs>
  <Slides>21</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Courier New</vt:lpstr>
      <vt:lpstr>Montserrat</vt:lpstr>
      <vt:lpstr>Noto Sans Symbols</vt:lpstr>
      <vt:lpstr>Times New Roman</vt:lpstr>
      <vt:lpstr>Wingdings</vt:lpstr>
      <vt:lpstr>PEERSolvers presentation template</vt:lpstr>
      <vt:lpstr> PEER Training: Building successful collaborative problem-Solving Skills in Adolescents PEERSolvers project team  This research was supported by the Science Fund of the Republic of Serbia, Grant No. 7744729, The PEER Model of Collaborative Problem Solving: Developing Young People’s Capacities for Constructive Interaction and Teamwork – PEERSolvers   </vt:lpstr>
      <vt:lpstr>PowerPoint Presentation</vt:lpstr>
      <vt:lpstr>The role of CPS</vt:lpstr>
      <vt:lpstr>Theoretical background</vt:lpstr>
      <vt:lpstr>Training structure</vt:lpstr>
      <vt:lpstr>Training structure</vt:lpstr>
      <vt:lpstr>1. Exchange</vt:lpstr>
      <vt:lpstr>1. Exchange – core activities</vt:lpstr>
      <vt:lpstr>Example</vt:lpstr>
      <vt:lpstr>PowerPoint Presentation</vt:lpstr>
      <vt:lpstr>2. Personality</vt:lpstr>
      <vt:lpstr>2. Personality – core activities</vt:lpstr>
      <vt:lpstr>Example</vt:lpstr>
      <vt:lpstr>3. Emotional inteligence</vt:lpstr>
      <vt:lpstr>3. Emotional inteligence – core activities</vt:lpstr>
      <vt:lpstr>Example</vt:lpstr>
      <vt:lpstr>4. Resources</vt:lpstr>
      <vt:lpstr>4. Resources – core activities</vt:lpstr>
      <vt:lpstr>Training implementation</vt:lpstr>
      <vt:lpstr>Conclusion</vt:lpstr>
      <vt:lpstr>THANK YOU FOR YOUR ATTENTION!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Saradnjom do rešenja: PEER model osnaživanja mladih za konstruktivni  dijalog i timski rad</dc:title>
  <dc:creator>Hp</dc:creator>
  <cp:lastModifiedBy>Smilja</cp:lastModifiedBy>
  <cp:revision>278</cp:revision>
  <dcterms:created xsi:type="dcterms:W3CDTF">2023-02-28T14:30:10Z</dcterms:created>
  <dcterms:modified xsi:type="dcterms:W3CDTF">2024-10-21T06:52:48Z</dcterms:modified>
</cp:coreProperties>
</file>